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61" r:id="rId5"/>
    <p:sldId id="266" r:id="rId6"/>
    <p:sldId id="267" r:id="rId7"/>
    <p:sldId id="284" r:id="rId8"/>
    <p:sldId id="269" r:id="rId9"/>
    <p:sldId id="291" r:id="rId10"/>
    <p:sldId id="294" r:id="rId11"/>
    <p:sldId id="279" r:id="rId12"/>
    <p:sldId id="296" r:id="rId13"/>
    <p:sldId id="265" r:id="rId14"/>
    <p:sldId id="289"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E4B"/>
    <a:srgbClr val="1A258F"/>
    <a:srgbClr val="26B6D8"/>
    <a:srgbClr val="FF6029"/>
    <a:srgbClr val="B6421B"/>
    <a:srgbClr val="FFBC00"/>
    <a:srgbClr val="FF8E01"/>
    <a:srgbClr val="860E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78947" autoAdjust="0"/>
  </p:normalViewPr>
  <p:slideViewPr>
    <p:cSldViewPr snapToGrid="0">
      <p:cViewPr varScale="1">
        <p:scale>
          <a:sx n="49" d="100"/>
          <a:sy n="49" d="100"/>
        </p:scale>
        <p:origin x="12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99CD6-FAFD-4E25-B4C0-BD8DAB65C940}" type="datetimeFigureOut">
              <a:rPr lang="es-MX" smtClean="0"/>
              <a:t>12/10/2022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48575-C0AC-4962-8962-8D56BFB65FF6}" type="slidenum">
              <a:rPr lang="es-MX" smtClean="0"/>
              <a:t>‹N°›</a:t>
            </a:fld>
            <a:endParaRPr lang="es-MX"/>
          </a:p>
        </p:txBody>
      </p:sp>
    </p:spTree>
    <p:extLst>
      <p:ext uri="{BB962C8B-B14F-4D97-AF65-F5344CB8AC3E}">
        <p14:creationId xmlns:p14="http://schemas.microsoft.com/office/powerpoint/2010/main" val="428855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948575-C0AC-4962-8962-8D56BFB65FF6}" type="slidenum">
              <a:rPr lang="es-MX" smtClean="0"/>
              <a:t>1</a:t>
            </a:fld>
            <a:endParaRPr lang="es-MX"/>
          </a:p>
        </p:txBody>
      </p:sp>
    </p:spTree>
    <p:extLst>
      <p:ext uri="{BB962C8B-B14F-4D97-AF65-F5344CB8AC3E}">
        <p14:creationId xmlns:p14="http://schemas.microsoft.com/office/powerpoint/2010/main" val="43450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2948575-C0AC-4962-8962-8D56BFB65FF6}" type="slidenum">
              <a:rPr lang="es-MX" smtClean="0"/>
              <a:t>14</a:t>
            </a:fld>
            <a:endParaRPr lang="es-MX"/>
          </a:p>
        </p:txBody>
      </p:sp>
    </p:spTree>
    <p:extLst>
      <p:ext uri="{BB962C8B-B14F-4D97-AF65-F5344CB8AC3E}">
        <p14:creationId xmlns:p14="http://schemas.microsoft.com/office/powerpoint/2010/main" val="359566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948575-C0AC-4962-8962-8D56BFB65FF6}" type="slidenum">
              <a:rPr lang="es-MX" smtClean="0"/>
              <a:t>2</a:t>
            </a:fld>
            <a:endParaRPr lang="es-MX"/>
          </a:p>
        </p:txBody>
      </p:sp>
    </p:spTree>
    <p:extLst>
      <p:ext uri="{BB962C8B-B14F-4D97-AF65-F5344CB8AC3E}">
        <p14:creationId xmlns:p14="http://schemas.microsoft.com/office/powerpoint/2010/main" val="92686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948575-C0AC-4962-8962-8D56BFB65FF6}" type="slidenum">
              <a:rPr lang="es-MX" smtClean="0"/>
              <a:t>4</a:t>
            </a:fld>
            <a:endParaRPr lang="es-MX"/>
          </a:p>
        </p:txBody>
      </p:sp>
    </p:spTree>
    <p:extLst>
      <p:ext uri="{BB962C8B-B14F-4D97-AF65-F5344CB8AC3E}">
        <p14:creationId xmlns:p14="http://schemas.microsoft.com/office/powerpoint/2010/main" val="104666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basic hierarchy of effects model represents a mental process that a consumer is supposed to experience through an advertising communication campaign. To fully understand how this operates, advertisers must focus on each individual step of the process, as well as on the concept as a whole. </a:t>
            </a:r>
          </a:p>
          <a:p>
            <a:r>
              <a:rPr lang="en-US" dirty="0"/>
              <a:t>AIDA model however does not fully consider the emotional aspect that is often addressed in advertising and that advertising psychology recognizes as a key factor.</a:t>
            </a:r>
          </a:p>
          <a:p>
            <a:r>
              <a:rPr lang="fr-FR" dirty="0"/>
              <a:t>CBEE model: </a:t>
            </a:r>
            <a:r>
              <a:rPr lang="en-US" dirty="0"/>
              <a:t>For Keller, when a brand incorporates both rational and emotional aspects, it fosters multiple points of customer access, reducing its vulnerability to competition. Brand relationships / Brand response / Brand Meaning / Brand Identity</a:t>
            </a:r>
          </a:p>
          <a:p>
            <a:r>
              <a:rPr lang="en-US" dirty="0"/>
              <a:t>For Aaker, building a long-lasting brand equity progressively helps the organization to choose a premium position, demanding premium prices and consequently, obtaining higher profits.</a:t>
            </a:r>
          </a:p>
          <a:p>
            <a:r>
              <a:rPr lang="en-US" dirty="0"/>
              <a:t>BAV Model : Was developed by the advertising agency Young and Rubicam (Y&amp;R). It provides comparative measures of brand value of thousands of brands in different categories. Brand Value ( Brand Vitality / Brand Stature). Brand Vitality ( Differentiation and Relevance). Brand Stature (Esteem and Knowledge)</a:t>
            </a:r>
          </a:p>
          <a:p>
            <a:endParaRPr lang="en-US" dirty="0"/>
          </a:p>
          <a:p>
            <a:endParaRPr lang="fr-FR" dirty="0"/>
          </a:p>
        </p:txBody>
      </p:sp>
      <p:sp>
        <p:nvSpPr>
          <p:cNvPr id="4" name="Espace réservé du numéro de diapositive 3"/>
          <p:cNvSpPr>
            <a:spLocks noGrp="1"/>
          </p:cNvSpPr>
          <p:nvPr>
            <p:ph type="sldNum" sz="quarter" idx="5"/>
          </p:nvPr>
        </p:nvSpPr>
        <p:spPr/>
        <p:txBody>
          <a:bodyPr/>
          <a:lstStyle/>
          <a:p>
            <a:fld id="{F2948575-C0AC-4962-8962-8D56BFB65FF6}" type="slidenum">
              <a:rPr lang="es-MX" smtClean="0"/>
              <a:t>5</a:t>
            </a:fld>
            <a:endParaRPr lang="es-MX"/>
          </a:p>
        </p:txBody>
      </p:sp>
    </p:spTree>
    <p:extLst>
      <p:ext uri="{BB962C8B-B14F-4D97-AF65-F5344CB8AC3E}">
        <p14:creationId xmlns:p14="http://schemas.microsoft.com/office/powerpoint/2010/main" val="238786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948575-C0AC-4962-8962-8D56BFB65FF6}" type="slidenum">
              <a:rPr lang="es-MX" smtClean="0"/>
              <a:t>7</a:t>
            </a:fld>
            <a:endParaRPr lang="es-MX"/>
          </a:p>
        </p:txBody>
      </p:sp>
    </p:spTree>
    <p:extLst>
      <p:ext uri="{BB962C8B-B14F-4D97-AF65-F5344CB8AC3E}">
        <p14:creationId xmlns:p14="http://schemas.microsoft.com/office/powerpoint/2010/main" val="317784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2948575-C0AC-4962-8962-8D56BFB65FF6}" type="slidenum">
              <a:rPr lang="es-MX" smtClean="0"/>
              <a:t>10</a:t>
            </a:fld>
            <a:endParaRPr lang="es-MX"/>
          </a:p>
        </p:txBody>
      </p:sp>
    </p:spTree>
    <p:extLst>
      <p:ext uri="{BB962C8B-B14F-4D97-AF65-F5344CB8AC3E}">
        <p14:creationId xmlns:p14="http://schemas.microsoft.com/office/powerpoint/2010/main" val="3496671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Duración: 2 minutos 40 segundos</a:t>
            </a:r>
          </a:p>
        </p:txBody>
      </p:sp>
      <p:sp>
        <p:nvSpPr>
          <p:cNvPr id="4" name="Marcador de número de diapositiva 3"/>
          <p:cNvSpPr>
            <a:spLocks noGrp="1"/>
          </p:cNvSpPr>
          <p:nvPr>
            <p:ph type="sldNum" sz="quarter" idx="5"/>
          </p:nvPr>
        </p:nvSpPr>
        <p:spPr/>
        <p:txBody>
          <a:bodyPr/>
          <a:lstStyle/>
          <a:p>
            <a:fld id="{F2948575-C0AC-4962-8962-8D56BFB65FF6}" type="slidenum">
              <a:rPr lang="es-MX" smtClean="0"/>
              <a:t>11</a:t>
            </a:fld>
            <a:endParaRPr lang="es-MX"/>
          </a:p>
        </p:txBody>
      </p:sp>
    </p:spTree>
    <p:extLst>
      <p:ext uri="{BB962C8B-B14F-4D97-AF65-F5344CB8AC3E}">
        <p14:creationId xmlns:p14="http://schemas.microsoft.com/office/powerpoint/2010/main" val="162944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F2948575-C0AC-4962-8962-8D56BFB65FF6}" type="slidenum">
              <a:rPr lang="es-MX" smtClean="0"/>
              <a:t>12</a:t>
            </a:fld>
            <a:endParaRPr lang="es-MX"/>
          </a:p>
        </p:txBody>
      </p:sp>
    </p:spTree>
    <p:extLst>
      <p:ext uri="{BB962C8B-B14F-4D97-AF65-F5344CB8AC3E}">
        <p14:creationId xmlns:p14="http://schemas.microsoft.com/office/powerpoint/2010/main" val="803146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948575-C0AC-4962-8962-8D56BFB65FF6}" type="slidenum">
              <a:rPr lang="es-MX" smtClean="0"/>
              <a:t>13</a:t>
            </a:fld>
            <a:endParaRPr lang="es-MX"/>
          </a:p>
        </p:txBody>
      </p:sp>
    </p:spTree>
    <p:extLst>
      <p:ext uri="{BB962C8B-B14F-4D97-AF65-F5344CB8AC3E}">
        <p14:creationId xmlns:p14="http://schemas.microsoft.com/office/powerpoint/2010/main" val="310677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C54ED2-620C-6352-CDA2-15142F9DFEB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3DDCF12D-0CB4-7873-F58A-0B577172F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9ED75E0-1A4A-15A9-CED4-3B35D75D9E88}"/>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5" name="Marcador de pie de página 4">
            <a:extLst>
              <a:ext uri="{FF2B5EF4-FFF2-40B4-BE49-F238E27FC236}">
                <a16:creationId xmlns:a16="http://schemas.microsoft.com/office/drawing/2014/main" id="{8E6FA85E-524A-CE6C-B0F6-C643F7A06944}"/>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6" name="Marcador de número de diapositiva 5">
            <a:extLst>
              <a:ext uri="{FF2B5EF4-FFF2-40B4-BE49-F238E27FC236}">
                <a16:creationId xmlns:a16="http://schemas.microsoft.com/office/drawing/2014/main" id="{4902A99F-5883-12A2-AD86-61242C559A41}"/>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2892944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9BD3DF-C429-A9DA-29BD-164C2D7CDE3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1076925-0373-A7DA-554A-6304D5D46A0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6194AEE-F6E5-1D3F-1C24-F270F1E7F4D1}"/>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5" name="Marcador de pie de página 4">
            <a:extLst>
              <a:ext uri="{FF2B5EF4-FFF2-40B4-BE49-F238E27FC236}">
                <a16:creationId xmlns:a16="http://schemas.microsoft.com/office/drawing/2014/main" id="{ECFCEADA-D72D-81C7-FEAC-DF518EA9C391}"/>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6" name="Marcador de número de diapositiva 5">
            <a:extLst>
              <a:ext uri="{FF2B5EF4-FFF2-40B4-BE49-F238E27FC236}">
                <a16:creationId xmlns:a16="http://schemas.microsoft.com/office/drawing/2014/main" id="{BB2230E0-BC20-6CFD-8BE9-D5701ADEBB0A}"/>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36571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C349E31-7E0F-5C96-142F-3700F5A3427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5DCFF7C-C8C2-6946-6882-30F880D239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92B8CE8-4869-CD16-3BA3-1650F97A78D0}"/>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5" name="Marcador de pie de página 4">
            <a:extLst>
              <a:ext uri="{FF2B5EF4-FFF2-40B4-BE49-F238E27FC236}">
                <a16:creationId xmlns:a16="http://schemas.microsoft.com/office/drawing/2014/main" id="{96DCBCA3-964A-FFAE-834C-C3A00D0B1231}"/>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6" name="Marcador de número de diapositiva 5">
            <a:extLst>
              <a:ext uri="{FF2B5EF4-FFF2-40B4-BE49-F238E27FC236}">
                <a16:creationId xmlns:a16="http://schemas.microsoft.com/office/drawing/2014/main" id="{0F0D56B9-51BE-62CB-A9AD-96008777BFBD}"/>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197476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12A6F2-D98D-389F-0F6E-66BCF10624F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F83C3DC-0B62-5418-271F-6503E7A534C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C644811-4653-1FC4-BCE8-7A2F5C9FA970}"/>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5" name="Marcador de pie de página 4">
            <a:extLst>
              <a:ext uri="{FF2B5EF4-FFF2-40B4-BE49-F238E27FC236}">
                <a16:creationId xmlns:a16="http://schemas.microsoft.com/office/drawing/2014/main" id="{A57105B2-0814-0C59-D156-D218D9CE36C5}"/>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6" name="Marcador de número de diapositiva 5">
            <a:extLst>
              <a:ext uri="{FF2B5EF4-FFF2-40B4-BE49-F238E27FC236}">
                <a16:creationId xmlns:a16="http://schemas.microsoft.com/office/drawing/2014/main" id="{0D6BCDFB-5C22-4717-35A3-4ED388089C3C}"/>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400774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EA4E6-D586-A7E6-8DF7-EF2C0DD984E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F4C559C-2894-BDD7-41B7-70B0BA42E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C07B7B4-FEDC-E3BE-9CB1-A9147C5B101C}"/>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5" name="Marcador de pie de página 4">
            <a:extLst>
              <a:ext uri="{FF2B5EF4-FFF2-40B4-BE49-F238E27FC236}">
                <a16:creationId xmlns:a16="http://schemas.microsoft.com/office/drawing/2014/main" id="{DBA92039-D515-8272-5E86-0FA9B798DAAD}"/>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6" name="Marcador de número de diapositiva 5">
            <a:extLst>
              <a:ext uri="{FF2B5EF4-FFF2-40B4-BE49-F238E27FC236}">
                <a16:creationId xmlns:a16="http://schemas.microsoft.com/office/drawing/2014/main" id="{E1B7C25A-0E43-D4C9-9228-59981948619D}"/>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421497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E2BA9F-443D-D630-865C-7825B5FB882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4E792CD-18C8-4B0B-2910-E732A24B66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24453A2D-9AC4-C2BE-DE7C-8CA370CF344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D61A0A12-4439-B1C7-07D7-CED76F34355C}"/>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6" name="Marcador de pie de página 5">
            <a:extLst>
              <a:ext uri="{FF2B5EF4-FFF2-40B4-BE49-F238E27FC236}">
                <a16:creationId xmlns:a16="http://schemas.microsoft.com/office/drawing/2014/main" id="{A1D56302-9412-C81C-84E2-CB171F4C2CE3}"/>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7" name="Marcador de número de diapositiva 6">
            <a:extLst>
              <a:ext uri="{FF2B5EF4-FFF2-40B4-BE49-F238E27FC236}">
                <a16:creationId xmlns:a16="http://schemas.microsoft.com/office/drawing/2014/main" id="{682E8C13-6EE9-D0E7-F50E-B2BC387DB03A}"/>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87924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943EFF-BD8B-8FCA-EBA2-059ACD98F34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C392C13D-42C3-6935-4E85-2A01668AA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D227119-1D8B-062D-0E2F-1C34131454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457AF796-4124-A939-A79E-680EA565D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2A04F02-DAE9-A007-687E-D182D2A6C5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B1BA27F4-70BC-E466-DEA1-93B3399C4CAD}"/>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8" name="Marcador de pie de página 7">
            <a:extLst>
              <a:ext uri="{FF2B5EF4-FFF2-40B4-BE49-F238E27FC236}">
                <a16:creationId xmlns:a16="http://schemas.microsoft.com/office/drawing/2014/main" id="{0B5822E4-D975-BBCB-1F54-52177022A8D0}"/>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9" name="Marcador de número de diapositiva 8">
            <a:extLst>
              <a:ext uri="{FF2B5EF4-FFF2-40B4-BE49-F238E27FC236}">
                <a16:creationId xmlns:a16="http://schemas.microsoft.com/office/drawing/2014/main" id="{508DACA7-6859-5360-31A6-EE9DC301057D}"/>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139726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5884B1-7B3D-1D39-13AA-7E5681D58A2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A1E2439-FE38-E4A3-92A3-2B0F109D9314}"/>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4" name="Marcador de pie de página 3">
            <a:extLst>
              <a:ext uri="{FF2B5EF4-FFF2-40B4-BE49-F238E27FC236}">
                <a16:creationId xmlns:a16="http://schemas.microsoft.com/office/drawing/2014/main" id="{A6CE0005-034C-7A0D-9838-BD21B799123B}"/>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5" name="Marcador de número de diapositiva 4">
            <a:extLst>
              <a:ext uri="{FF2B5EF4-FFF2-40B4-BE49-F238E27FC236}">
                <a16:creationId xmlns:a16="http://schemas.microsoft.com/office/drawing/2014/main" id="{3050DA08-AB5D-53F6-3955-72A138D291AE}"/>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53512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8337BD-B7A5-831F-ED56-62D71ACAB87E}"/>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3" name="Marcador de pie de página 2">
            <a:extLst>
              <a:ext uri="{FF2B5EF4-FFF2-40B4-BE49-F238E27FC236}">
                <a16:creationId xmlns:a16="http://schemas.microsoft.com/office/drawing/2014/main" id="{943BD20E-A657-5F8E-8176-764C625AAF01}"/>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4" name="Marcador de número de diapositiva 3">
            <a:extLst>
              <a:ext uri="{FF2B5EF4-FFF2-40B4-BE49-F238E27FC236}">
                <a16:creationId xmlns:a16="http://schemas.microsoft.com/office/drawing/2014/main" id="{1E994014-AF13-B08F-E43C-F5DC5DDE24A9}"/>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19991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9FE7F2-5A89-92D4-BA8A-B5AC94BC4B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4D46C91-3628-6BDB-2DB1-F6B497585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367CA8D7-F4E5-759C-A85E-7AEBA1123F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8C43D29-E057-68AA-DCA5-A4D66C96CA74}"/>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6" name="Marcador de pie de página 5">
            <a:extLst>
              <a:ext uri="{FF2B5EF4-FFF2-40B4-BE49-F238E27FC236}">
                <a16:creationId xmlns:a16="http://schemas.microsoft.com/office/drawing/2014/main" id="{FBE60704-4FC7-8A67-DD46-59BE75B9813A}"/>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7" name="Marcador de número de diapositiva 6">
            <a:extLst>
              <a:ext uri="{FF2B5EF4-FFF2-40B4-BE49-F238E27FC236}">
                <a16:creationId xmlns:a16="http://schemas.microsoft.com/office/drawing/2014/main" id="{807C6B2B-9779-6DD0-A517-00143B9DA634}"/>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596414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9F54ED-52BF-C5BA-CB48-F63F7F0EB3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7DF47763-0435-1E57-2AA0-1D910EB8A6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F295E765-40DE-6995-5012-240D0835B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4CDD59F-3004-961E-66FF-30600E17528A}"/>
              </a:ext>
            </a:extLst>
          </p:cNvPr>
          <p:cNvSpPr>
            <a:spLocks noGrp="1"/>
          </p:cNvSpPr>
          <p:nvPr>
            <p:ph type="dt" sz="half" idx="10"/>
          </p:nvPr>
        </p:nvSpPr>
        <p:spPr>
          <a:xfrm>
            <a:off x="838200" y="6356350"/>
            <a:ext cx="2743200" cy="365125"/>
          </a:xfrm>
          <a:prstGeom prst="rect">
            <a:avLst/>
          </a:prstGeom>
        </p:spPr>
        <p:txBody>
          <a:bodyPr/>
          <a:lstStyle/>
          <a:p>
            <a:fld id="{86A719B2-AE77-4686-91A2-D470D2DAB10D}" type="datetimeFigureOut">
              <a:rPr lang="es-MX" smtClean="0"/>
              <a:t>12/10/2022</a:t>
            </a:fld>
            <a:endParaRPr lang="es-MX"/>
          </a:p>
        </p:txBody>
      </p:sp>
      <p:sp>
        <p:nvSpPr>
          <p:cNvPr id="6" name="Marcador de pie de página 5">
            <a:extLst>
              <a:ext uri="{FF2B5EF4-FFF2-40B4-BE49-F238E27FC236}">
                <a16:creationId xmlns:a16="http://schemas.microsoft.com/office/drawing/2014/main" id="{8740683E-57BC-2EB8-B2AC-585C9A6F6B6A}"/>
              </a:ext>
            </a:extLst>
          </p:cNvPr>
          <p:cNvSpPr>
            <a:spLocks noGrp="1"/>
          </p:cNvSpPr>
          <p:nvPr>
            <p:ph type="ftr" sz="quarter" idx="11"/>
          </p:nvPr>
        </p:nvSpPr>
        <p:spPr>
          <a:xfrm>
            <a:off x="4038600" y="6356350"/>
            <a:ext cx="4114800" cy="365125"/>
          </a:xfrm>
          <a:prstGeom prst="rect">
            <a:avLst/>
          </a:prstGeom>
        </p:spPr>
        <p:txBody>
          <a:bodyPr/>
          <a:lstStyle/>
          <a:p>
            <a:endParaRPr lang="es-MX"/>
          </a:p>
        </p:txBody>
      </p:sp>
      <p:sp>
        <p:nvSpPr>
          <p:cNvPr id="7" name="Marcador de número de diapositiva 6">
            <a:extLst>
              <a:ext uri="{FF2B5EF4-FFF2-40B4-BE49-F238E27FC236}">
                <a16:creationId xmlns:a16="http://schemas.microsoft.com/office/drawing/2014/main" id="{B3282BF7-1C1C-C08D-4FFC-14974EF4BD4F}"/>
              </a:ext>
            </a:extLst>
          </p:cNvPr>
          <p:cNvSpPr>
            <a:spLocks noGrp="1"/>
          </p:cNvSpPr>
          <p:nvPr>
            <p:ph type="sldNum" sz="quarter" idx="12"/>
          </p:nvPr>
        </p:nvSpPr>
        <p:spPr/>
        <p:txBody>
          <a:bodyPr/>
          <a:lstStyle/>
          <a:p>
            <a:fld id="{AE3EA350-72B9-42C3-83FB-E38EB4B8E6FF}" type="slidenum">
              <a:rPr lang="es-MX" smtClean="0"/>
              <a:t>‹N°›</a:t>
            </a:fld>
            <a:endParaRPr lang="es-MX"/>
          </a:p>
        </p:txBody>
      </p:sp>
    </p:spTree>
    <p:extLst>
      <p:ext uri="{BB962C8B-B14F-4D97-AF65-F5344CB8AC3E}">
        <p14:creationId xmlns:p14="http://schemas.microsoft.com/office/powerpoint/2010/main" val="951062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57D072-7059-E76D-4206-AD1AD337B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5FEBB50-9128-8239-E9AF-146302CA72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número de diapositiva 5">
            <a:extLst>
              <a:ext uri="{FF2B5EF4-FFF2-40B4-BE49-F238E27FC236}">
                <a16:creationId xmlns:a16="http://schemas.microsoft.com/office/drawing/2014/main" id="{97E64078-6EB4-7AFA-99A1-FDE9E200E4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A350-72B9-42C3-83FB-E38EB4B8E6FF}" type="slidenum">
              <a:rPr lang="es-MX" smtClean="0"/>
              <a:t>‹N°›</a:t>
            </a:fld>
            <a:endParaRPr lang="es-MX"/>
          </a:p>
        </p:txBody>
      </p:sp>
      <p:sp>
        <p:nvSpPr>
          <p:cNvPr id="7" name="TextBox 3">
            <a:extLst>
              <a:ext uri="{FF2B5EF4-FFF2-40B4-BE49-F238E27FC236}">
                <a16:creationId xmlns:a16="http://schemas.microsoft.com/office/drawing/2014/main" id="{A27D8B07-B5B8-BC97-876B-3982C8943A0A}"/>
              </a:ext>
            </a:extLst>
          </p:cNvPr>
          <p:cNvSpPr txBox="1"/>
          <p:nvPr userDrawn="1"/>
        </p:nvSpPr>
        <p:spPr>
          <a:xfrm>
            <a:off x="0" y="6356350"/>
            <a:ext cx="2312505" cy="492443"/>
          </a:xfrm>
          <a:prstGeom prst="rect">
            <a:avLst/>
          </a:prstGeom>
          <a:noFill/>
        </p:spPr>
        <p:txBody>
          <a:bodyPr wrap="square" rtlCol="0">
            <a:spAutoFit/>
          </a:bodyPr>
          <a:lstStyle/>
          <a:p>
            <a:pPr algn="l"/>
            <a:r>
              <a:rPr lang="es-MX" sz="1200" b="1" dirty="0">
                <a:latin typeface="Arial Black" panose="020B0A04020102020204" pitchFamily="34" charset="0"/>
              </a:rPr>
              <a:t>Dr. Silvia Cacho-Elizondo</a:t>
            </a:r>
          </a:p>
          <a:p>
            <a:pPr algn="l"/>
            <a:r>
              <a:rPr lang="es-MX" sz="1400" b="1" dirty="0">
                <a:latin typeface="Arial Black" panose="020B0A04020102020204" pitchFamily="34" charset="0"/>
              </a:rPr>
              <a:t> </a:t>
            </a:r>
            <a:r>
              <a:rPr lang="es-MX" sz="1200" i="1" dirty="0">
                <a:latin typeface="Arial" panose="020B0604020202020204" pitchFamily="34" charset="0"/>
                <a:cs typeface="Arial" panose="020B0604020202020204" pitchFamily="34" charset="0"/>
              </a:rPr>
              <a:t>(IPADE Business </a:t>
            </a:r>
            <a:r>
              <a:rPr lang="es-MX" sz="1200" i="1" dirty="0" err="1">
                <a:latin typeface="Arial" panose="020B0604020202020204" pitchFamily="34" charset="0"/>
                <a:cs typeface="Arial" panose="020B0604020202020204" pitchFamily="34" charset="0"/>
              </a:rPr>
              <a:t>School</a:t>
            </a:r>
            <a:r>
              <a:rPr lang="es-MX" sz="1200" i="1" dirty="0">
                <a:latin typeface="Arial" panose="020B0604020202020204" pitchFamily="34" charset="0"/>
                <a:cs typeface="Arial" panose="020B0604020202020204" pitchFamily="34" charset="0"/>
              </a:rPr>
              <a:t>)</a:t>
            </a:r>
            <a:endParaRPr lang="es-MX" sz="1400" i="1"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80047C13-EB08-8E0C-5D24-B3E9A874BCF4}"/>
              </a:ext>
            </a:extLst>
          </p:cNvPr>
          <p:cNvPicPr>
            <a:picLocks noChangeAspect="1"/>
          </p:cNvPicPr>
          <p:nvPr userDrawn="1"/>
        </p:nvPicPr>
        <p:blipFill>
          <a:blip r:embed="rId13"/>
          <a:stretch>
            <a:fillRect/>
          </a:stretch>
        </p:blipFill>
        <p:spPr>
          <a:xfrm>
            <a:off x="8835886" y="6479382"/>
            <a:ext cx="3131067" cy="242093"/>
          </a:xfrm>
          <a:prstGeom prst="rect">
            <a:avLst/>
          </a:prstGeom>
        </p:spPr>
      </p:pic>
    </p:spTree>
    <p:extLst>
      <p:ext uri="{BB962C8B-B14F-4D97-AF65-F5344CB8AC3E}">
        <p14:creationId xmlns:p14="http://schemas.microsoft.com/office/powerpoint/2010/main" val="2253454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cvLdbpICVG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s tecnologías inmersivas nos descubren un mundo insólito, funcional y  mucho más divertido">
            <a:extLst>
              <a:ext uri="{FF2B5EF4-FFF2-40B4-BE49-F238E27FC236}">
                <a16:creationId xmlns:a16="http://schemas.microsoft.com/office/drawing/2014/main" id="{7F732DD6-76B1-E7F3-9E40-38D410995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949" y="0"/>
            <a:ext cx="4929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739EDF9D-D89A-38D7-BE08-D69A01505DA1}"/>
              </a:ext>
            </a:extLst>
          </p:cNvPr>
          <p:cNvSpPr txBox="1"/>
          <p:nvPr/>
        </p:nvSpPr>
        <p:spPr>
          <a:xfrm>
            <a:off x="1" y="5224877"/>
            <a:ext cx="7498080" cy="830997"/>
          </a:xfrm>
          <a:prstGeom prst="rect">
            <a:avLst/>
          </a:prstGeom>
          <a:noFill/>
        </p:spPr>
        <p:txBody>
          <a:bodyPr wrap="square" rtlCol="0">
            <a:spAutoFit/>
          </a:bodyPr>
          <a:lstStyle/>
          <a:p>
            <a:pPr algn="ctr"/>
            <a:r>
              <a:rPr lang="es-MX" sz="2400" b="1" dirty="0">
                <a:latin typeface="Arial Black" panose="020B0A04020102020204" pitchFamily="34" charset="0"/>
              </a:rPr>
              <a:t>Dr. Silvia Cacho-Elizondo </a:t>
            </a:r>
          </a:p>
          <a:p>
            <a:pPr algn="ctr"/>
            <a:r>
              <a:rPr lang="es-MX" sz="2400" b="1" i="1" dirty="0">
                <a:solidFill>
                  <a:srgbClr val="0070C0"/>
                </a:solidFill>
                <a:latin typeface="Arial Black" panose="020B0A04020102020204" pitchFamily="34" charset="0"/>
                <a:cs typeface="Arial" panose="020B0604020202020204" pitchFamily="34" charset="0"/>
              </a:rPr>
              <a:t>IPADE Business </a:t>
            </a:r>
            <a:r>
              <a:rPr lang="es-MX" sz="2400" b="1" i="1" dirty="0" err="1">
                <a:solidFill>
                  <a:srgbClr val="0070C0"/>
                </a:solidFill>
                <a:latin typeface="Arial Black" panose="020B0A04020102020204" pitchFamily="34" charset="0"/>
                <a:cs typeface="Arial" panose="020B0604020202020204" pitchFamily="34" charset="0"/>
              </a:rPr>
              <a:t>School</a:t>
            </a:r>
            <a:endParaRPr lang="es-MX" sz="4000" b="1" i="1" dirty="0">
              <a:solidFill>
                <a:srgbClr val="0070C0"/>
              </a:solidFill>
              <a:latin typeface="Arial Black" panose="020B0A040201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6BEDD5C9-6430-CBC2-F016-FC9233ACA1DE}"/>
              </a:ext>
            </a:extLst>
          </p:cNvPr>
          <p:cNvSpPr txBox="1">
            <a:spLocks/>
          </p:cNvSpPr>
          <p:nvPr/>
        </p:nvSpPr>
        <p:spPr>
          <a:xfrm>
            <a:off x="-203696" y="3385864"/>
            <a:ext cx="7905473" cy="61395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i="1" dirty="0">
                <a:solidFill>
                  <a:srgbClr val="FF0000"/>
                </a:solidFill>
                <a:latin typeface="Arial Black" panose="020B0A04020102020204" pitchFamily="34" charset="0"/>
              </a:rPr>
              <a:t>Theoretical Framework &amp; Practical Applications </a:t>
            </a:r>
            <a:endParaRPr lang="es-MX" sz="2000" b="1" i="1" dirty="0">
              <a:solidFill>
                <a:srgbClr val="FF0000"/>
              </a:solidFill>
              <a:latin typeface="Arial Black" panose="020B0A04020102020204" pitchFamily="34" charset="0"/>
            </a:endParaRPr>
          </a:p>
          <a:p>
            <a:endParaRPr lang="es-MX" sz="1200" dirty="0"/>
          </a:p>
        </p:txBody>
      </p:sp>
      <p:sp>
        <p:nvSpPr>
          <p:cNvPr id="4" name="CuadroTexto 3">
            <a:extLst>
              <a:ext uri="{FF2B5EF4-FFF2-40B4-BE49-F238E27FC236}">
                <a16:creationId xmlns:a16="http://schemas.microsoft.com/office/drawing/2014/main" id="{239D0450-A18E-EC1F-D1A8-97D892C7E63C}"/>
              </a:ext>
            </a:extLst>
          </p:cNvPr>
          <p:cNvSpPr txBox="1"/>
          <p:nvPr/>
        </p:nvSpPr>
        <p:spPr>
          <a:xfrm>
            <a:off x="-20818" y="61171"/>
            <a:ext cx="7518899" cy="3118803"/>
          </a:xfrm>
          <a:prstGeom prst="rect">
            <a:avLst/>
          </a:prstGeom>
          <a:noFill/>
        </p:spPr>
        <p:txBody>
          <a:bodyPr wrap="square" rtlCol="0">
            <a:spAutoFit/>
          </a:bodyPr>
          <a:lstStyle/>
          <a:p>
            <a:pPr algn="ctr">
              <a:spcAft>
                <a:spcPts val="400"/>
              </a:spcAft>
            </a:pPr>
            <a:r>
              <a:rPr lang="en-US" sz="2400"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7</a:t>
            </a:r>
            <a:r>
              <a:rPr lang="en-US" sz="2400" b="1" baseline="300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th</a:t>
            </a:r>
            <a:r>
              <a:rPr lang="en-US" sz="2400"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 </a:t>
            </a:r>
            <a:r>
              <a:rPr lang="en-US" sz="2400" b="1" dirty="0">
                <a:solidFill>
                  <a:srgbClr val="0070C0"/>
                </a:solidFill>
                <a:latin typeface="Arial Black" panose="020B0A04020102020204" pitchFamily="34" charset="0"/>
                <a:ea typeface="Calibri" panose="020F0502020204030204" pitchFamily="34" charset="0"/>
                <a:cs typeface="Times New Roman" panose="02020603050405020304" pitchFamily="18" charset="0"/>
              </a:rPr>
              <a:t>International C</a:t>
            </a:r>
            <a:r>
              <a:rPr lang="en-US" sz="2400"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BR Conference </a:t>
            </a:r>
          </a:p>
          <a:p>
            <a:pPr algn="ctr">
              <a:spcAft>
                <a:spcPts val="400"/>
              </a:spcAft>
            </a:pPr>
            <a:r>
              <a:rPr lang="en-US" i="1" dirty="0">
                <a:solidFill>
                  <a:srgbClr val="0070C0"/>
                </a:solidFill>
                <a:latin typeface="Arial Black" panose="020B0A04020102020204" pitchFamily="34" charset="0"/>
                <a:ea typeface="Calibri" panose="020F0502020204030204" pitchFamily="34" charset="0"/>
                <a:cs typeface="Times New Roman" panose="02020603050405020304" pitchFamily="18" charset="0"/>
              </a:rPr>
              <a:t>Rollins College / 13-15 October 2022</a:t>
            </a:r>
            <a:endParaRPr lang="en-US" sz="2400" b="1" i="1" dirty="0">
              <a:latin typeface="Congenial Black" panose="020B0604020202020204" pitchFamily="2" charset="0"/>
              <a:ea typeface="Calibri" panose="020F0502020204030204" pitchFamily="34" charset="0"/>
              <a:cs typeface="Times New Roman" panose="02020603050405020304" pitchFamily="18" charset="0"/>
            </a:endParaRPr>
          </a:p>
          <a:p>
            <a:pPr algn="ctr">
              <a:spcAft>
                <a:spcPts val="400"/>
              </a:spcAft>
            </a:pPr>
            <a:endParaRPr lang="en-US" sz="5400" b="1" dirty="0">
              <a:latin typeface="Congenial Black" panose="020B0604020202020204" pitchFamily="2" charset="0"/>
              <a:ea typeface="Calibri" panose="020F0502020204030204" pitchFamily="34" charset="0"/>
              <a:cs typeface="Times New Roman" panose="02020603050405020304" pitchFamily="18" charset="0"/>
            </a:endParaRPr>
          </a:p>
          <a:p>
            <a:pPr algn="ctr">
              <a:spcAft>
                <a:spcPts val="400"/>
              </a:spcAft>
            </a:pPr>
            <a:r>
              <a:rPr lang="en-US" sz="2800" b="1" dirty="0">
                <a:effectLst/>
                <a:latin typeface="Congenial Black" panose="020B0604020202020204" pitchFamily="2" charset="0"/>
                <a:ea typeface="Calibri" panose="020F0502020204030204" pitchFamily="34" charset="0"/>
                <a:cs typeface="Times New Roman" panose="02020603050405020304" pitchFamily="18" charset="0"/>
              </a:rPr>
              <a:t>Evolving Consumer-Brand Relationships </a:t>
            </a:r>
          </a:p>
          <a:p>
            <a:pPr algn="ctr">
              <a:spcAft>
                <a:spcPts val="400"/>
              </a:spcAft>
            </a:pPr>
            <a:r>
              <a:rPr lang="en-US" sz="2800" b="1" dirty="0">
                <a:effectLst/>
                <a:latin typeface="Congenial Black" panose="020B0604020202020204" pitchFamily="2" charset="0"/>
                <a:ea typeface="Calibri" panose="020F0502020204030204" pitchFamily="34" charset="0"/>
                <a:cs typeface="Times New Roman" panose="02020603050405020304" pitchFamily="18" charset="0"/>
              </a:rPr>
              <a:t>&amp;  Brand-building Models</a:t>
            </a:r>
            <a:endParaRPr lang="es-MX" sz="2800" dirty="0">
              <a:effectLst/>
              <a:latin typeface="Congenial Black" panose="020B0604020202020204" pitchFamily="2" charset="0"/>
              <a:ea typeface="Calibri" panose="020F0502020204030204" pitchFamily="34" charset="0"/>
              <a:cs typeface="Times New Roman" panose="02020603050405020304" pitchFamily="18" charset="0"/>
            </a:endParaRPr>
          </a:p>
          <a:p>
            <a:pPr algn="ctr">
              <a:spcAft>
                <a:spcPts val="400"/>
              </a:spcAft>
            </a:pPr>
            <a:r>
              <a:rPr lang="en-US" sz="2800" b="1" dirty="0">
                <a:effectLst/>
                <a:latin typeface="Congenial Black" panose="020B0604020202020204" pitchFamily="2" charset="0"/>
                <a:ea typeface="Calibri" panose="020F0502020204030204" pitchFamily="34" charset="0"/>
                <a:cs typeface="Times New Roman" panose="02020603050405020304" pitchFamily="18" charset="0"/>
              </a:rPr>
              <a:t>through Immersive Media Strategies </a:t>
            </a:r>
            <a:endParaRPr lang="es-MX" sz="2800" dirty="0">
              <a:effectLst/>
              <a:latin typeface="Congenial Black" panose="020B0604020202020204" pitchFamily="2"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0DC2F7C-0713-636C-36D4-33D2756173B1}"/>
              </a:ext>
            </a:extLst>
          </p:cNvPr>
          <p:cNvSpPr/>
          <p:nvPr/>
        </p:nvSpPr>
        <p:spPr>
          <a:xfrm>
            <a:off x="0" y="6244046"/>
            <a:ext cx="2403565" cy="613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29748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44155-8456-9693-AB19-3ACFDFF2C462}"/>
              </a:ext>
            </a:extLst>
          </p:cNvPr>
          <p:cNvSpPr>
            <a:spLocks noGrp="1"/>
          </p:cNvSpPr>
          <p:nvPr>
            <p:ph type="title"/>
          </p:nvPr>
        </p:nvSpPr>
        <p:spPr>
          <a:xfrm>
            <a:off x="838200" y="22583"/>
            <a:ext cx="10515600" cy="962155"/>
          </a:xfrm>
        </p:spPr>
        <p:txBody>
          <a:bodyPr>
            <a:normAutofit/>
          </a:bodyPr>
          <a:lstStyle/>
          <a:p>
            <a:pPr algn="ctr"/>
            <a:r>
              <a:rPr lang="en-US" sz="3200" b="1" dirty="0">
                <a:solidFill>
                  <a:srgbClr val="0070C0"/>
                </a:solidFill>
                <a:latin typeface="Congenial Black" panose="020B0604020202020204" pitchFamily="2" charset="0"/>
                <a:cs typeface="Times New Roman" panose="02020603050405020304" pitchFamily="18" charset="0"/>
              </a:rPr>
              <a:t>Case Study 2: </a:t>
            </a:r>
            <a:r>
              <a:rPr lang="en-US" sz="4000" b="1" dirty="0">
                <a:solidFill>
                  <a:srgbClr val="FF0000"/>
                </a:solidFill>
                <a:latin typeface="Congenial Black" panose="020B0604020202020204" pitchFamily="2" charset="0"/>
                <a:cs typeface="Times New Roman" panose="02020603050405020304" pitchFamily="18" charset="0"/>
              </a:rPr>
              <a:t>Tequila </a:t>
            </a:r>
            <a:r>
              <a:rPr lang="en-US" sz="4000" b="1" dirty="0" err="1">
                <a:solidFill>
                  <a:srgbClr val="FF0000"/>
                </a:solidFill>
                <a:latin typeface="Congenial Black" panose="020B0604020202020204" pitchFamily="2" charset="0"/>
                <a:cs typeface="Times New Roman" panose="02020603050405020304" pitchFamily="18" charset="0"/>
              </a:rPr>
              <a:t>Patrón</a:t>
            </a:r>
            <a:endParaRPr lang="es-MX" b="1" dirty="0">
              <a:solidFill>
                <a:srgbClr val="FF0000"/>
              </a:solidFill>
              <a:latin typeface="Congenial Black" panose="020B0604020202020204" pitchFamily="2"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265422AC-68C5-EC98-999D-C195A3557AC8}"/>
              </a:ext>
            </a:extLst>
          </p:cNvPr>
          <p:cNvSpPr>
            <a:spLocks noGrp="1"/>
          </p:cNvSpPr>
          <p:nvPr>
            <p:ph idx="1"/>
          </p:nvPr>
        </p:nvSpPr>
        <p:spPr>
          <a:xfrm>
            <a:off x="227607" y="1472705"/>
            <a:ext cx="7644942" cy="4627649"/>
          </a:xfrm>
        </p:spPr>
        <p:txBody>
          <a:bodyPr>
            <a:noAutofit/>
          </a:bodyPr>
          <a:lstStyle/>
          <a:p>
            <a:pPr marL="0" indent="0" algn="ctr">
              <a:spcAft>
                <a:spcPts val="400"/>
              </a:spcAft>
              <a:buNone/>
            </a:pPr>
            <a:r>
              <a:rPr lang="en-US" sz="16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Brand Storytelling using AR, supporting Global Expansion with Brand Authenticity</a:t>
            </a:r>
          </a:p>
          <a:p>
            <a:pPr marL="0" indent="0" algn="ctr">
              <a:lnSpc>
                <a:spcPct val="100000"/>
              </a:lnSpc>
              <a:spcBef>
                <a:spcPts val="0"/>
              </a:spcBef>
              <a:buNone/>
            </a:pPr>
            <a:r>
              <a:rPr lang="es-MX" sz="500" b="1" i="1" dirty="0">
                <a:solidFill>
                  <a:srgbClr val="0070C0"/>
                </a:solidFill>
                <a:latin typeface="Arial Black" panose="020B0A04020102020204" pitchFamily="34" charset="0"/>
                <a:cs typeface="Times New Roman" panose="02020603050405020304" pitchFamily="18" charset="0"/>
              </a:rPr>
              <a:t> </a:t>
            </a: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Mission:</a:t>
            </a:r>
            <a:r>
              <a:rPr lang="en-US" sz="1600" b="1" dirty="0">
                <a:solidFill>
                  <a:srgbClr val="0070C0"/>
                </a:solidFill>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Become the leading super premium brand in the tequila´s country-of-origin and use digital tools to tell the brand´s storytelling worldwide using “La Hacienda” as a key character. Enhance brand authenticity </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Market:</a:t>
            </a:r>
            <a:r>
              <a:rPr lang="en-US" sz="1600" b="1" dirty="0">
                <a:solidFill>
                  <a:srgbClr val="0070C0"/>
                </a:solidFill>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Final consumers, Distributors and Salesforce, Gate keepers, Mixologists and worldwide Distributors.</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Message:</a:t>
            </a:r>
            <a:r>
              <a:rPr lang="en-US" sz="1600" b="1" dirty="0">
                <a:solidFill>
                  <a:srgbClr val="0070C0"/>
                </a:solidFill>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Mixing consumer´s reality with brand´s reality through the visit of </a:t>
            </a:r>
            <a:r>
              <a:rPr lang="en-US" sz="1600" i="1" dirty="0">
                <a:latin typeface="Arial Black" panose="020B0A04020102020204" pitchFamily="34" charset="0"/>
                <a:cs typeface="Times New Roman" panose="02020603050405020304" pitchFamily="18" charset="0"/>
              </a:rPr>
              <a:t>Hacienda Patron </a:t>
            </a:r>
            <a:r>
              <a:rPr lang="en-US" sz="1600" dirty="0">
                <a:latin typeface="Arial Black" panose="020B0A04020102020204" pitchFamily="34" charset="0"/>
                <a:cs typeface="Times New Roman" panose="02020603050405020304" pitchFamily="18" charset="0"/>
              </a:rPr>
              <a:t>distillery, support the brand authenticity. An authentic. Artisanal and Mexican tequila</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Media: </a:t>
            </a:r>
            <a:r>
              <a:rPr lang="en-US" sz="1600" dirty="0">
                <a:latin typeface="Arial Black" panose="020B0A04020102020204" pitchFamily="34" charset="0"/>
                <a:cs typeface="Times New Roman" panose="02020603050405020304" pitchFamily="18" charset="0"/>
              </a:rPr>
              <a:t>Oculus Virtual Reality Experience &amp; the AR App.</a:t>
            </a:r>
          </a:p>
          <a:p>
            <a:pPr marL="0" indent="0" algn="just">
              <a:spcAft>
                <a:spcPts val="400"/>
              </a:spcAft>
              <a:buNone/>
            </a:pPr>
            <a:endParaRPr lang="es-MX" sz="1600" dirty="0">
              <a:latin typeface="Arial Black" panose="020B0A04020102020204" pitchFamily="34" charset="0"/>
              <a:cs typeface="Times New Roman" panose="02020603050405020304" pitchFamily="18" charset="0"/>
            </a:endParaRPr>
          </a:p>
          <a:p>
            <a:pPr marL="0" indent="0" algn="just">
              <a:lnSpc>
                <a:spcPct val="100000"/>
              </a:lnSpc>
              <a:spcBef>
                <a:spcPts val="0"/>
              </a:spcBef>
              <a:buNone/>
            </a:pPr>
            <a:r>
              <a:rPr lang="en-US" sz="1600" b="1" u="sng" dirty="0">
                <a:solidFill>
                  <a:srgbClr val="0070C0"/>
                </a:solidFill>
                <a:latin typeface="Arial Black" panose="020B0A04020102020204" pitchFamily="34" charset="0"/>
                <a:cs typeface="Times New Roman" panose="02020603050405020304" pitchFamily="18" charset="0"/>
              </a:rPr>
              <a:t>Metrics:</a:t>
            </a:r>
            <a:r>
              <a:rPr lang="en-US" sz="1600" dirty="0">
                <a:solidFill>
                  <a:srgbClr val="0070C0"/>
                </a:solidFill>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Brand Authenticity, Brand Awareness, </a:t>
            </a:r>
          </a:p>
          <a:p>
            <a:pPr marL="0" indent="0" algn="just">
              <a:lnSpc>
                <a:spcPct val="100000"/>
              </a:lnSpc>
              <a:spcBef>
                <a:spcPts val="0"/>
              </a:spcBef>
              <a:buNone/>
            </a:pPr>
            <a:r>
              <a:rPr lang="en-US" sz="1600" dirty="0">
                <a:latin typeface="Arial Black" panose="020B0A04020102020204" pitchFamily="34" charset="0"/>
                <a:cs typeface="Times New Roman" panose="02020603050405020304" pitchFamily="18" charset="0"/>
              </a:rPr>
              <a:t>              Customer Engagement, Sales.</a:t>
            </a:r>
            <a:endParaRPr lang="es-MX" sz="1400" dirty="0">
              <a:latin typeface="Arial Black" panose="020B0A04020102020204" pitchFamily="34" charset="0"/>
              <a:cs typeface="Times New Roman" panose="02020603050405020304" pitchFamily="18" charset="0"/>
            </a:endParaRPr>
          </a:p>
        </p:txBody>
      </p:sp>
      <p:pic>
        <p:nvPicPr>
          <p:cNvPr id="4098" name="Picture 2" descr="Bacardi adquirirá el tequila Patrón en un acuerdo multimillonario">
            <a:extLst>
              <a:ext uri="{FF2B5EF4-FFF2-40B4-BE49-F238E27FC236}">
                <a16:creationId xmlns:a16="http://schemas.microsoft.com/office/drawing/2014/main" id="{012D81ED-A16A-62E9-3255-D455846DF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960" y="1894113"/>
            <a:ext cx="3496262" cy="344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22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572DF-5E5A-830C-266B-0924634A6CDA}"/>
              </a:ext>
            </a:extLst>
          </p:cNvPr>
          <p:cNvSpPr>
            <a:spLocks noGrp="1"/>
          </p:cNvSpPr>
          <p:nvPr>
            <p:ph type="title"/>
          </p:nvPr>
        </p:nvSpPr>
        <p:spPr>
          <a:xfrm>
            <a:off x="838200" y="117567"/>
            <a:ext cx="10515600" cy="829994"/>
          </a:xfrm>
        </p:spPr>
        <p:txBody>
          <a:bodyPr>
            <a:normAutofit fontScale="90000"/>
          </a:bodyPr>
          <a:lstStyle/>
          <a:p>
            <a:pPr algn="ctr"/>
            <a:r>
              <a:rPr lang="es-MX" sz="4000" b="1" dirty="0" err="1">
                <a:solidFill>
                  <a:srgbClr val="FF0000"/>
                </a:solidFill>
                <a:latin typeface="Congenial Black" panose="020B0604020202020204" pitchFamily="2" charset="0"/>
                <a:cs typeface="Times New Roman" panose="02020603050405020304" pitchFamily="18" charset="0"/>
              </a:rPr>
              <a:t>Immersive</a:t>
            </a:r>
            <a:r>
              <a:rPr lang="es-MX" sz="4000" b="1" dirty="0">
                <a:solidFill>
                  <a:srgbClr val="FF0000"/>
                </a:solidFill>
                <a:latin typeface="Congenial Black" panose="020B0604020202020204" pitchFamily="2" charset="0"/>
                <a:cs typeface="Times New Roman" panose="02020603050405020304" pitchFamily="18" charset="0"/>
              </a:rPr>
              <a:t> Virtual </a:t>
            </a:r>
            <a:r>
              <a:rPr lang="es-MX" sz="4000" b="1" dirty="0" err="1">
                <a:solidFill>
                  <a:srgbClr val="FF0000"/>
                </a:solidFill>
                <a:latin typeface="Congenial Black" panose="020B0604020202020204" pitchFamily="2" charset="0"/>
                <a:cs typeface="Times New Roman" panose="02020603050405020304" pitchFamily="18" charset="0"/>
              </a:rPr>
              <a:t>Reality</a:t>
            </a:r>
            <a:br>
              <a:rPr lang="es-MX" sz="4000" b="1" dirty="0">
                <a:solidFill>
                  <a:srgbClr val="FF0000"/>
                </a:solidFill>
                <a:latin typeface="Congenial Black" panose="020B0604020202020204" pitchFamily="2" charset="0"/>
                <a:cs typeface="Times New Roman" panose="02020603050405020304" pitchFamily="18" charset="0"/>
              </a:rPr>
            </a:br>
            <a:r>
              <a:rPr lang="es-MX" sz="3600" b="1" dirty="0">
                <a:solidFill>
                  <a:srgbClr val="0070C0"/>
                </a:solidFill>
                <a:latin typeface="Congenial Black" panose="020B0604020202020204" pitchFamily="2" charset="0"/>
                <a:cs typeface="Times New Roman" panose="02020603050405020304" pitchFamily="18" charset="0"/>
              </a:rPr>
              <a:t>La Hacienda Patrón</a:t>
            </a:r>
            <a:endParaRPr lang="es-MX" sz="4000" dirty="0">
              <a:solidFill>
                <a:srgbClr val="0070C0"/>
              </a:solidFill>
            </a:endParaRPr>
          </a:p>
        </p:txBody>
      </p:sp>
      <p:pic>
        <p:nvPicPr>
          <p:cNvPr id="6" name="Hacienda Patrón Tour   Oculus Virtual Reality Experience 2D   Patrón Tequila">
            <a:hlinkClick r:id="" action="ppaction://media"/>
            <a:extLst>
              <a:ext uri="{FF2B5EF4-FFF2-40B4-BE49-F238E27FC236}">
                <a16:creationId xmlns:a16="http://schemas.microsoft.com/office/drawing/2014/main" id="{7F998F81-11A7-38A9-C25E-C0305DDE83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4480" y="1071154"/>
            <a:ext cx="9546908" cy="5143030"/>
          </a:xfrm>
          <a:prstGeom prst="rect">
            <a:avLst/>
          </a:prstGeom>
          <a:ln w="63500">
            <a:solidFill>
              <a:srgbClr val="0070C0"/>
            </a:solidFill>
          </a:ln>
        </p:spPr>
      </p:pic>
    </p:spTree>
    <p:extLst>
      <p:ext uri="{BB962C8B-B14F-4D97-AF65-F5344CB8AC3E}">
        <p14:creationId xmlns:p14="http://schemas.microsoft.com/office/powerpoint/2010/main" val="14971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44155-8456-9693-AB19-3ACFDFF2C462}"/>
              </a:ext>
            </a:extLst>
          </p:cNvPr>
          <p:cNvSpPr>
            <a:spLocks noGrp="1"/>
          </p:cNvSpPr>
          <p:nvPr>
            <p:ph type="title"/>
          </p:nvPr>
        </p:nvSpPr>
        <p:spPr>
          <a:xfrm>
            <a:off x="838200" y="22583"/>
            <a:ext cx="10515600" cy="962155"/>
          </a:xfrm>
        </p:spPr>
        <p:txBody>
          <a:bodyPr>
            <a:normAutofit/>
          </a:bodyPr>
          <a:lstStyle/>
          <a:p>
            <a:pPr algn="ctr"/>
            <a:r>
              <a:rPr lang="en-US" sz="3200" b="1" dirty="0">
                <a:latin typeface="Congenial Black" panose="020B0604020202020204" pitchFamily="2" charset="0"/>
                <a:cs typeface="Times New Roman" panose="02020603050405020304" pitchFamily="18" charset="0"/>
              </a:rPr>
              <a:t>Case Study 3: </a:t>
            </a:r>
            <a:r>
              <a:rPr lang="en-US" sz="4000" b="1" dirty="0">
                <a:solidFill>
                  <a:srgbClr val="FF0000"/>
                </a:solidFill>
                <a:latin typeface="Congenial Black" panose="020B0604020202020204" pitchFamily="2" charset="0"/>
                <a:cs typeface="Times New Roman" panose="02020603050405020304" pitchFamily="18" charset="0"/>
              </a:rPr>
              <a:t>Volvo</a:t>
            </a:r>
            <a:endParaRPr lang="es-MX" sz="3600" b="1" dirty="0">
              <a:solidFill>
                <a:srgbClr val="FF0000"/>
              </a:solidFill>
              <a:latin typeface="Congenial Black" panose="020B0604020202020204" pitchFamily="2"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265422AC-68C5-EC98-999D-C195A3557AC8}"/>
              </a:ext>
            </a:extLst>
          </p:cNvPr>
          <p:cNvSpPr>
            <a:spLocks noGrp="1"/>
          </p:cNvSpPr>
          <p:nvPr>
            <p:ph idx="1"/>
          </p:nvPr>
        </p:nvSpPr>
        <p:spPr>
          <a:xfrm>
            <a:off x="5904411" y="1125919"/>
            <a:ext cx="6052456" cy="5196504"/>
          </a:xfrm>
        </p:spPr>
        <p:txBody>
          <a:bodyPr>
            <a:noAutofit/>
          </a:bodyPr>
          <a:lstStyle/>
          <a:p>
            <a:pPr marL="0" indent="0" algn="ctr">
              <a:lnSpc>
                <a:spcPct val="100000"/>
              </a:lnSpc>
              <a:spcBef>
                <a:spcPts val="0"/>
              </a:spcBef>
              <a:buNone/>
            </a:pPr>
            <a:r>
              <a:rPr lang="en-US" sz="1800" b="1" i="1" dirty="0">
                <a:solidFill>
                  <a:srgbClr val="0070C0"/>
                </a:solidFill>
                <a:latin typeface="Arial Black" panose="020B0A04020102020204" pitchFamily="34" charset="0"/>
                <a:cs typeface="Times New Roman" panose="02020603050405020304" pitchFamily="18" charset="0"/>
              </a:rPr>
              <a:t>Highlighting the Brand´s  key differentiator</a:t>
            </a:r>
          </a:p>
          <a:p>
            <a:pPr marL="0" indent="0" algn="ctr">
              <a:lnSpc>
                <a:spcPct val="100000"/>
              </a:lnSpc>
              <a:spcBef>
                <a:spcPts val="0"/>
              </a:spcBef>
              <a:buNone/>
            </a:pPr>
            <a:r>
              <a:rPr lang="en-US" sz="1800" b="1" i="1" dirty="0">
                <a:solidFill>
                  <a:srgbClr val="0070C0"/>
                </a:solidFill>
                <a:latin typeface="Arial Black" panose="020B0A04020102020204" pitchFamily="34" charset="0"/>
                <a:cs typeface="Times New Roman" panose="02020603050405020304" pitchFamily="18" charset="0"/>
              </a:rPr>
              <a:t> in a more experiential and safe way</a:t>
            </a:r>
          </a:p>
          <a:p>
            <a:pPr marL="0" indent="0" algn="ctr">
              <a:lnSpc>
                <a:spcPct val="100000"/>
              </a:lnSpc>
              <a:spcBef>
                <a:spcPts val="0"/>
              </a:spcBef>
              <a:buNone/>
            </a:pPr>
            <a:endParaRPr lang="en-US" sz="1800" b="1" i="1" dirty="0">
              <a:solidFill>
                <a:srgbClr val="0070C0"/>
              </a:solidFill>
              <a:latin typeface="Arial Black" panose="020B0A04020102020204" pitchFamily="34" charset="0"/>
              <a:cs typeface="Times New Roman" panose="02020603050405020304" pitchFamily="18" charset="0"/>
            </a:endParaRP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Mission</a:t>
            </a:r>
            <a:r>
              <a:rPr lang="en-US" sz="1600" b="1" u="sng" dirty="0">
                <a:latin typeface="Arial Black" panose="020B0A04020102020204" pitchFamily="34" charset="0"/>
                <a:cs typeface="Times New Roman" panose="02020603050405020304" pitchFamily="18" charset="0"/>
              </a:rPr>
              <a:t>:</a:t>
            </a:r>
            <a:r>
              <a:rPr lang="en-US" sz="1600" b="1" dirty="0">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Offer a new and exciting way to experience the brand's cars and their attributes. Volvo wants customers to take a virtual rides in their cars before they actually get behind the wheel, improving the buying experience.</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Market: </a:t>
            </a:r>
            <a:r>
              <a:rPr lang="en-US" sz="1600" dirty="0">
                <a:latin typeface="Arial Black" panose="020B0A04020102020204" pitchFamily="34" charset="0"/>
                <a:cs typeface="Times New Roman" panose="02020603050405020304" pitchFamily="18" charset="0"/>
              </a:rPr>
              <a:t>Customers, Car Dealers and Salesforce.</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Message: </a:t>
            </a:r>
            <a:r>
              <a:rPr lang="en-US" sz="1600" dirty="0">
                <a:latin typeface="Arial Black" panose="020B0A04020102020204" pitchFamily="34" charset="0"/>
                <a:cs typeface="Times New Roman" panose="02020603050405020304" pitchFamily="18" charset="0"/>
              </a:rPr>
              <a:t>Security as a key differentiator of the brand.</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Media: </a:t>
            </a:r>
            <a:r>
              <a:rPr lang="en-US" sz="1600" dirty="0">
                <a:latin typeface="Arial Black" panose="020B0A04020102020204" pitchFamily="34" charset="0"/>
                <a:cs typeface="Times New Roman" panose="02020603050405020304" pitchFamily="18" charset="0"/>
              </a:rPr>
              <a:t>Microsoft HoloLens, a powerful holographic laptop.</a:t>
            </a:r>
          </a:p>
          <a:p>
            <a:pPr marL="0" indent="0" algn="just">
              <a:lnSpc>
                <a:spcPct val="100000"/>
              </a:lnSpc>
              <a:spcBef>
                <a:spcPts val="0"/>
              </a:spcBef>
              <a:buNone/>
            </a:pP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b="1" u="sng" dirty="0">
                <a:solidFill>
                  <a:srgbClr val="0070C0"/>
                </a:solidFill>
                <a:latin typeface="Arial Black" panose="020B0A04020102020204" pitchFamily="34" charset="0"/>
                <a:cs typeface="Times New Roman" panose="02020603050405020304" pitchFamily="18" charset="0"/>
              </a:rPr>
              <a:t>Metrics: </a:t>
            </a:r>
            <a:r>
              <a:rPr lang="en-US" sz="1600" dirty="0">
                <a:latin typeface="Arial Black" panose="020B0A04020102020204" pitchFamily="34" charset="0"/>
                <a:cs typeface="Times New Roman" panose="02020603050405020304" pitchFamily="18" charset="0"/>
              </a:rPr>
              <a:t>Brand Awareness, Customer Engagement and Sales.</a:t>
            </a:r>
            <a:endParaRPr lang="es-MX" sz="1600" dirty="0">
              <a:latin typeface="Arial Black" panose="020B0A040201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285A862D-4F6A-FC55-8451-30EE64A7C4DD}"/>
              </a:ext>
            </a:extLst>
          </p:cNvPr>
          <p:cNvSpPr txBox="1"/>
          <p:nvPr/>
        </p:nvSpPr>
        <p:spPr>
          <a:xfrm>
            <a:off x="499655" y="5476743"/>
            <a:ext cx="4902835" cy="646331"/>
          </a:xfrm>
          <a:prstGeom prst="rect">
            <a:avLst/>
          </a:prstGeom>
          <a:noFill/>
        </p:spPr>
        <p:txBody>
          <a:bodyPr wrap="square">
            <a:spAutoFit/>
          </a:bodyPr>
          <a:lstStyle/>
          <a:p>
            <a:r>
              <a:rPr lang="en-US" b="1" dirty="0">
                <a:solidFill>
                  <a:srgbClr val="FF0000"/>
                </a:solidFill>
                <a:latin typeface="Arial Black" panose="020B0A04020102020204" pitchFamily="34" charset="0"/>
              </a:rPr>
              <a:t>Microsoft HoloLens </a:t>
            </a:r>
            <a:br>
              <a:rPr lang="en-US" b="1" dirty="0">
                <a:solidFill>
                  <a:srgbClr val="FF0000"/>
                </a:solidFill>
                <a:latin typeface="Arial Black" panose="020B0A04020102020204" pitchFamily="34" charset="0"/>
              </a:rPr>
            </a:br>
            <a:r>
              <a:rPr lang="en-US" b="1" dirty="0">
                <a:solidFill>
                  <a:srgbClr val="FF0000"/>
                </a:solidFill>
                <a:latin typeface="Arial Black" panose="020B0A04020102020204" pitchFamily="34" charset="0"/>
              </a:rPr>
              <a:t>Partner Spotlight with Volvo Cars </a:t>
            </a:r>
            <a:endParaRPr lang="fr-FR" b="1" dirty="0">
              <a:solidFill>
                <a:srgbClr val="FF0000"/>
              </a:solidFill>
              <a:latin typeface="Arial Black" panose="020B0A04020102020204" pitchFamily="34" charset="0"/>
            </a:endParaRPr>
          </a:p>
        </p:txBody>
      </p:sp>
      <p:pic>
        <p:nvPicPr>
          <p:cNvPr id="8" name="Image 7">
            <a:hlinkClick r:id="rId3"/>
            <a:extLst>
              <a:ext uri="{FF2B5EF4-FFF2-40B4-BE49-F238E27FC236}">
                <a16:creationId xmlns:a16="http://schemas.microsoft.com/office/drawing/2014/main" id="{1AA5156F-1257-BF25-E5DC-5E8CEA187DF2}"/>
              </a:ext>
            </a:extLst>
          </p:cNvPr>
          <p:cNvPicPr>
            <a:picLocks noChangeAspect="1"/>
          </p:cNvPicPr>
          <p:nvPr/>
        </p:nvPicPr>
        <p:blipFill>
          <a:blip r:embed="rId4"/>
          <a:stretch>
            <a:fillRect/>
          </a:stretch>
        </p:blipFill>
        <p:spPr>
          <a:xfrm>
            <a:off x="235131" y="1125918"/>
            <a:ext cx="5381897" cy="4209645"/>
          </a:xfrm>
          <a:prstGeom prst="rect">
            <a:avLst/>
          </a:prstGeom>
        </p:spPr>
      </p:pic>
    </p:spTree>
    <p:extLst>
      <p:ext uri="{BB962C8B-B14F-4D97-AF65-F5344CB8AC3E}">
        <p14:creationId xmlns:p14="http://schemas.microsoft.com/office/powerpoint/2010/main" val="128754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44155-8456-9693-AB19-3ACFDFF2C462}"/>
              </a:ext>
            </a:extLst>
          </p:cNvPr>
          <p:cNvSpPr>
            <a:spLocks noGrp="1"/>
          </p:cNvSpPr>
          <p:nvPr>
            <p:ph type="title"/>
          </p:nvPr>
        </p:nvSpPr>
        <p:spPr>
          <a:xfrm>
            <a:off x="2534194" y="305108"/>
            <a:ext cx="7534997" cy="814283"/>
          </a:xfrm>
        </p:spPr>
        <p:txBody>
          <a:bodyPr>
            <a:normAutofit/>
          </a:bodyPr>
          <a:lstStyle/>
          <a:p>
            <a:r>
              <a:rPr lang="en-US" sz="3600" b="1" dirty="0">
                <a:solidFill>
                  <a:srgbClr val="FF0000"/>
                </a:solidFill>
                <a:latin typeface="Arial Black" panose="020B0A04020102020204" pitchFamily="34" charset="0"/>
                <a:cs typeface="Times New Roman" panose="02020603050405020304" pitchFamily="18" charset="0"/>
              </a:rPr>
              <a:t>4. Main Contributions</a:t>
            </a:r>
            <a:endParaRPr lang="es-MX" sz="3200" dirty="0">
              <a:solidFill>
                <a:srgbClr val="0070C0"/>
              </a:solidFill>
              <a:latin typeface="Arial Black" panose="020B0A04020102020204" pitchFamily="34" charset="0"/>
            </a:endParaRPr>
          </a:p>
        </p:txBody>
      </p:sp>
      <p:sp>
        <p:nvSpPr>
          <p:cNvPr id="4" name="Marcador de contenido 2">
            <a:extLst>
              <a:ext uri="{FF2B5EF4-FFF2-40B4-BE49-F238E27FC236}">
                <a16:creationId xmlns:a16="http://schemas.microsoft.com/office/drawing/2014/main" id="{EC752089-6734-BFDD-D29F-C896D9C94303}"/>
              </a:ext>
            </a:extLst>
          </p:cNvPr>
          <p:cNvSpPr>
            <a:spLocks noGrp="1"/>
          </p:cNvSpPr>
          <p:nvPr>
            <p:ph idx="1"/>
          </p:nvPr>
        </p:nvSpPr>
        <p:spPr>
          <a:xfrm>
            <a:off x="2534194" y="1119391"/>
            <a:ext cx="9418321" cy="4534819"/>
          </a:xfrm>
        </p:spPr>
        <p:txBody>
          <a:bodyPr>
            <a:noAutofit/>
          </a:bodyPr>
          <a:lstStyle/>
          <a:p>
            <a:pPr marL="0" indent="0" algn="just">
              <a:buNone/>
            </a:pPr>
            <a:r>
              <a:rPr lang="en-US" sz="1600" dirty="0">
                <a:latin typeface="Arial Black" panose="020B0A04020102020204" pitchFamily="34" charset="0"/>
                <a:cs typeface="Times New Roman" panose="02020603050405020304" pitchFamily="18" charset="0"/>
              </a:rPr>
              <a:t>New hybrid and augmented marketing needs to help them build multi-channel brand ecosystems where consumers can seamlessly transition from one communication platform to another, leading to more immersive, innovative and authentic brand experiences. </a:t>
            </a:r>
          </a:p>
          <a:p>
            <a:pPr marL="0" indent="0" algn="just">
              <a:buNone/>
            </a:pPr>
            <a:r>
              <a:rPr lang="en-US" sz="1600" dirty="0">
                <a:latin typeface="Arial Black" panose="020B0A04020102020204" pitchFamily="34" charset="0"/>
                <a:cs typeface="Times New Roman" panose="02020603050405020304" pitchFamily="18" charset="0"/>
              </a:rPr>
              <a:t>Through the analysis of three practical applications, using the simplified 5M framework, we were able to examine how three different brands in three different product categories have used virtual &amp; augmented technologies for different strategic branding purposes.</a:t>
            </a:r>
          </a:p>
          <a:p>
            <a:pPr marL="0" indent="0" algn="just">
              <a:buNone/>
            </a:pPr>
            <a:endParaRPr lang="en-US" sz="1600" dirty="0">
              <a:latin typeface="Arial Black" panose="020B0A04020102020204" pitchFamily="34" charset="0"/>
              <a:cs typeface="Times New Roman" panose="02020603050405020304" pitchFamily="18" charset="0"/>
            </a:endParaRPr>
          </a:p>
          <a:p>
            <a:pPr marL="0" indent="0" algn="just">
              <a:buNone/>
            </a:pPr>
            <a:r>
              <a:rPr lang="en-US" sz="3600" dirty="0">
                <a:solidFill>
                  <a:srgbClr val="FF0000"/>
                </a:solidFill>
                <a:latin typeface="Arial Black" panose="020B0A04020102020204" pitchFamily="34" charset="0"/>
                <a:cs typeface="Times New Roman" panose="02020603050405020304" pitchFamily="18" charset="0"/>
              </a:rPr>
              <a:t>5. Limitations &amp; Future Research </a:t>
            </a:r>
          </a:p>
          <a:p>
            <a:pPr marL="0" indent="0" algn="just">
              <a:buNone/>
            </a:pPr>
            <a:r>
              <a:rPr lang="en-US" sz="1600" dirty="0">
                <a:latin typeface="Arial Black" panose="020B0A04020102020204" pitchFamily="34" charset="0"/>
                <a:cs typeface="Times New Roman" panose="02020603050405020304" pitchFamily="18" charset="0"/>
              </a:rPr>
              <a:t>Many questions remain to be answered. A deeper and more structured theoretical framework is still needed to guide marketers and academics in the new hybrid reality of marketing. </a:t>
            </a:r>
          </a:p>
          <a:p>
            <a:pPr marL="0" indent="0" algn="just">
              <a:buNone/>
            </a:pPr>
            <a:r>
              <a:rPr lang="en-US" sz="1600" dirty="0">
                <a:latin typeface="Arial Black" panose="020B0A04020102020204" pitchFamily="34" charset="0"/>
                <a:cs typeface="Times New Roman" panose="02020603050405020304" pitchFamily="18" charset="0"/>
              </a:rPr>
              <a:t>In addition, it is necessary to carry out extensive qualitative and quantitative research to better assess the impact of immersive technologies on the consumer-brand relationships, evaluating positive and negative effects in depth. </a:t>
            </a:r>
          </a:p>
          <a:p>
            <a:pPr marL="0" indent="0" algn="just">
              <a:buNone/>
            </a:pPr>
            <a:r>
              <a:rPr lang="en-US" sz="1600" dirty="0">
                <a:latin typeface="Arial Black" panose="020B0A04020102020204" pitchFamily="34" charset="0"/>
                <a:cs typeface="Times New Roman" panose="02020603050405020304" pitchFamily="18" charset="0"/>
              </a:rPr>
              <a:t>Brands need to adapt and improve their communication &amp; brand-building models to differentiate themselves in this emerging and challenging hybrid world.</a:t>
            </a:r>
          </a:p>
          <a:p>
            <a:pPr marL="0" indent="0" algn="just">
              <a:buNone/>
            </a:pPr>
            <a:endParaRPr lang="en-US" sz="1800" dirty="0">
              <a:latin typeface="Arial Black" panose="020B0A04020102020204" pitchFamily="34" charset="0"/>
              <a:cs typeface="Times New Roman" panose="02020603050405020304" pitchFamily="18" charset="0"/>
            </a:endParaRPr>
          </a:p>
          <a:p>
            <a:pPr marL="0" indent="0" algn="just">
              <a:buNone/>
            </a:pPr>
            <a:endParaRPr lang="en-US" sz="1800" dirty="0">
              <a:latin typeface="Arial Black" panose="020B0A04020102020204" pitchFamily="34" charset="0"/>
              <a:cs typeface="Times New Roman" panose="02020603050405020304" pitchFamily="18" charset="0"/>
            </a:endParaRPr>
          </a:p>
          <a:p>
            <a:pPr marL="0" indent="0" algn="just">
              <a:buNone/>
            </a:pPr>
            <a:endParaRPr lang="es-MX" sz="1800" dirty="0">
              <a:latin typeface="Arial Black" panose="020B0A04020102020204" pitchFamily="34" charset="0"/>
              <a:cs typeface="Times New Roman" panose="02020603050405020304" pitchFamily="18" charset="0"/>
            </a:endParaRPr>
          </a:p>
          <a:p>
            <a:pPr marL="0" indent="0">
              <a:buNone/>
            </a:pPr>
            <a:endParaRPr lang="es-MX" sz="1750" dirty="0">
              <a:latin typeface="Avenir Next LT Pro" panose="020B0504020202020204" pitchFamily="34" charset="0"/>
              <a:cs typeface="Times New Roman" panose="02020603050405020304" pitchFamily="18" charset="0"/>
            </a:endParaRPr>
          </a:p>
        </p:txBody>
      </p:sp>
      <p:pic>
        <p:nvPicPr>
          <p:cNvPr id="1026" name="Picture 2" descr="Why immersive technology will transform communications across sectors | PR  Week">
            <a:extLst>
              <a:ext uri="{FF2B5EF4-FFF2-40B4-BE49-F238E27FC236}">
                <a16:creationId xmlns:a16="http://schemas.microsoft.com/office/drawing/2014/main" id="{A2A357CA-8417-BF3E-F989-6B1818B6C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42" y="1815738"/>
            <a:ext cx="2004164" cy="295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47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alidad VIRTUAL"/>
          <p:cNvPicPr>
            <a:picLocks noChangeAspect="1" noChangeArrowheads="1"/>
          </p:cNvPicPr>
          <p:nvPr/>
        </p:nvPicPr>
        <p:blipFill rotWithShape="1">
          <a:blip r:embed="rId3">
            <a:extLst>
              <a:ext uri="{28A0092B-C50C-407E-A947-70E740481C1C}">
                <a14:useLocalDpi xmlns:a14="http://schemas.microsoft.com/office/drawing/2010/main" val="0"/>
              </a:ext>
            </a:extLst>
          </a:blip>
          <a:srcRect l="9795" r="11193"/>
          <a:stretch/>
        </p:blipFill>
        <p:spPr bwMode="auto">
          <a:xfrm flipH="1">
            <a:off x="-45225" y="0"/>
            <a:ext cx="12282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05783" y="1257756"/>
            <a:ext cx="3410641" cy="671863"/>
          </a:xfrm>
          <a:solidFill>
            <a:schemeClr val="bg1">
              <a:lumMod val="95000"/>
            </a:schemeClr>
          </a:solidFill>
        </p:spPr>
        <p:txBody>
          <a:bodyPr>
            <a:normAutofit/>
          </a:bodyPr>
          <a:lstStyle/>
          <a:p>
            <a:pPr algn="ctr"/>
            <a:r>
              <a:rPr lang="en-US" sz="4000" b="1" i="1" dirty="0">
                <a:solidFill>
                  <a:srgbClr val="FF0000"/>
                </a:solidFill>
                <a:effectLst>
                  <a:outerShdw blurRad="38100" dist="38100" dir="2700000" algn="tl">
                    <a:srgbClr val="000000">
                      <a:alpha val="43137"/>
                    </a:srgbClr>
                  </a:outerShdw>
                </a:effectLst>
                <a:latin typeface="Arial Black" panose="020B0A04020102020204" pitchFamily="34" charset="0"/>
              </a:rPr>
              <a:t>Thank you!</a:t>
            </a:r>
          </a:p>
        </p:txBody>
      </p:sp>
      <p:sp>
        <p:nvSpPr>
          <p:cNvPr id="4" name="Rectangle 1"/>
          <p:cNvSpPr>
            <a:spLocks noChangeArrowheads="1"/>
          </p:cNvSpPr>
          <p:nvPr/>
        </p:nvSpPr>
        <p:spPr bwMode="auto">
          <a:xfrm>
            <a:off x="2346154" y="4769247"/>
            <a:ext cx="5670270" cy="830997"/>
          </a:xfrm>
          <a:prstGeom prst="rect">
            <a:avLst/>
          </a:prstGeom>
          <a:solidFill>
            <a:srgbClr val="F1EBEC"/>
          </a:solidFill>
          <a:ln>
            <a:noFill/>
          </a:ln>
          <a:effectLst/>
        </p:spPr>
        <p:txBody>
          <a:bodyPr vert="horz" wrap="square" lIns="91440" tIns="45720" rIns="91440" bIns="45720" numCol="1" anchor="ctr" anchorCtr="0" compatLnSpc="1">
            <a:prstTxWarp prst="textNoShape">
              <a:avLst/>
            </a:prstTxWarp>
            <a:spAutoFit/>
          </a:bodyPr>
          <a:lstStyle/>
          <a:p>
            <a:pPr algn="ctr" defTabSz="914377" eaLnBrk="0" fontAlgn="base" hangingPunct="0">
              <a:spcBef>
                <a:spcPct val="0"/>
              </a:spcBef>
              <a:spcAft>
                <a:spcPct val="0"/>
              </a:spcAft>
            </a:pPr>
            <a:r>
              <a:rPr lang="en-US" altLang="en-US" sz="2800" b="1" dirty="0">
                <a:latin typeface="Arial Black" panose="020B0A04020102020204" pitchFamily="34" charset="0"/>
              </a:rPr>
              <a:t>Dr. Silvia Cacho-Elizondo</a:t>
            </a:r>
          </a:p>
          <a:p>
            <a:pPr algn="ctr" defTabSz="914377" eaLnBrk="0" fontAlgn="base" hangingPunct="0">
              <a:spcBef>
                <a:spcPct val="0"/>
              </a:spcBef>
              <a:spcAft>
                <a:spcPct val="0"/>
              </a:spcAft>
            </a:pPr>
            <a:r>
              <a:rPr lang="en-US" altLang="en-US" sz="2000" dirty="0">
                <a:solidFill>
                  <a:srgbClr val="0070C0"/>
                </a:solidFill>
                <a:effectLst>
                  <a:outerShdw blurRad="38100" dist="38100" dir="2700000" algn="tl">
                    <a:srgbClr val="000000">
                      <a:alpha val="43137"/>
                    </a:srgbClr>
                  </a:outerShdw>
                </a:effectLst>
                <a:latin typeface="Arial Black" panose="020B0A04020102020204" pitchFamily="34" charset="0"/>
              </a:rPr>
              <a:t>s.cacho@ipade.mx</a:t>
            </a:r>
            <a:r>
              <a:rPr lang="en-US" altLang="en-US" sz="2000" dirty="0">
                <a:solidFill>
                  <a:srgbClr val="0070C0"/>
                </a:solidFill>
                <a:latin typeface="Arial Black" panose="020B0A04020102020204" pitchFamily="34" charset="0"/>
              </a:rPr>
              <a:t> </a:t>
            </a:r>
            <a:r>
              <a:rPr lang="en-US" altLang="en-US" sz="2000" dirty="0">
                <a:solidFill>
                  <a:srgbClr val="0070C0"/>
                </a:solidFill>
                <a:effectLst>
                  <a:outerShdw blurRad="38100" dist="38100" dir="2700000" algn="tl">
                    <a:srgbClr val="000000">
                      <a:alpha val="43137"/>
                    </a:srgbClr>
                  </a:outerShdw>
                </a:effectLst>
                <a:latin typeface="Arial Black" panose="020B0A04020102020204" pitchFamily="34" charset="0"/>
              </a:rPr>
              <a:t>/ @SCacho_Elizondo</a:t>
            </a:r>
            <a:endParaRPr lang="en-US" altLang="en-US" sz="2800"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50" y="103830"/>
            <a:ext cx="4189997" cy="1138169"/>
          </a:xfrm>
          <a:prstGeom prst="rect">
            <a:avLst/>
          </a:prstGeom>
        </p:spPr>
      </p:pic>
      <p:pic>
        <p:nvPicPr>
          <p:cNvPr id="3" name="Image 2">
            <a:extLst>
              <a:ext uri="{FF2B5EF4-FFF2-40B4-BE49-F238E27FC236}">
                <a16:creationId xmlns:a16="http://schemas.microsoft.com/office/drawing/2014/main" id="{E010755D-D38E-4AA9-A6C3-46F827CAE733}"/>
              </a:ext>
            </a:extLst>
          </p:cNvPr>
          <p:cNvPicPr>
            <a:picLocks noChangeAspect="1"/>
          </p:cNvPicPr>
          <p:nvPr/>
        </p:nvPicPr>
        <p:blipFill>
          <a:blip r:embed="rId5"/>
          <a:stretch>
            <a:fillRect/>
          </a:stretch>
        </p:blipFill>
        <p:spPr>
          <a:xfrm>
            <a:off x="3904327" y="1257756"/>
            <a:ext cx="752240" cy="671863"/>
          </a:xfrm>
          <a:prstGeom prst="rect">
            <a:avLst/>
          </a:prstGeom>
        </p:spPr>
      </p:pic>
    </p:spTree>
    <p:extLst>
      <p:ext uri="{BB962C8B-B14F-4D97-AF65-F5344CB8AC3E}">
        <p14:creationId xmlns:p14="http://schemas.microsoft.com/office/powerpoint/2010/main" val="3705202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0B25C-1B93-C074-4395-899C764D634F}"/>
              </a:ext>
            </a:extLst>
          </p:cNvPr>
          <p:cNvSpPr>
            <a:spLocks noGrp="1"/>
          </p:cNvSpPr>
          <p:nvPr>
            <p:ph type="title"/>
          </p:nvPr>
        </p:nvSpPr>
        <p:spPr>
          <a:xfrm>
            <a:off x="831100" y="223610"/>
            <a:ext cx="10515600" cy="1325563"/>
          </a:xfrm>
        </p:spPr>
        <p:txBody>
          <a:bodyPr>
            <a:normAutofit/>
          </a:bodyPr>
          <a:lstStyle/>
          <a:p>
            <a:pPr algn="ctr"/>
            <a:r>
              <a:rPr lang="en-US" sz="4000" b="1" dirty="0">
                <a:solidFill>
                  <a:srgbClr val="FF0000"/>
                </a:solidFill>
                <a:effectLst/>
                <a:latin typeface="Congenial Black" panose="020B0604020202020204" pitchFamily="2" charset="0"/>
                <a:ea typeface="Calibri" panose="020F0502020204030204" pitchFamily="34" charset="0"/>
                <a:cs typeface="Times New Roman" panose="02020603050405020304" pitchFamily="18" charset="0"/>
              </a:rPr>
              <a:t>Agenda</a:t>
            </a:r>
            <a:endParaRPr lang="es-MX" sz="4000" dirty="0">
              <a:solidFill>
                <a:srgbClr val="FF0000"/>
              </a:solidFill>
            </a:endParaRPr>
          </a:p>
        </p:txBody>
      </p:sp>
      <p:sp>
        <p:nvSpPr>
          <p:cNvPr id="6" name="Marcador de contenido 2">
            <a:extLst>
              <a:ext uri="{FF2B5EF4-FFF2-40B4-BE49-F238E27FC236}">
                <a16:creationId xmlns:a16="http://schemas.microsoft.com/office/drawing/2014/main" id="{8312583E-7D99-6F8C-F5E5-1110FB8D2B08}"/>
              </a:ext>
            </a:extLst>
          </p:cNvPr>
          <p:cNvSpPr txBox="1">
            <a:spLocks/>
          </p:cNvSpPr>
          <p:nvPr/>
        </p:nvSpPr>
        <p:spPr>
          <a:xfrm>
            <a:off x="1998618" y="1754548"/>
            <a:ext cx="9784080" cy="36885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400" dirty="0">
                <a:latin typeface="Arial Black" panose="020B0A04020102020204" pitchFamily="34" charset="0"/>
              </a:rPr>
              <a:t>Introduction</a:t>
            </a:r>
          </a:p>
          <a:p>
            <a:pPr marL="514350" indent="-514350">
              <a:buFont typeface="+mj-lt"/>
              <a:buAutoNum type="arabicPeriod"/>
            </a:pPr>
            <a:r>
              <a:rPr lang="en-US" sz="2400" dirty="0">
                <a:latin typeface="Arial Black" panose="020B0A04020102020204" pitchFamily="34" charset="0"/>
              </a:rPr>
              <a:t>Developing a Theoretical Framework</a:t>
            </a:r>
          </a:p>
          <a:p>
            <a:pPr marL="0" indent="0">
              <a:buNone/>
            </a:pPr>
            <a:r>
              <a:rPr lang="en-US" sz="2400" dirty="0">
                <a:latin typeface="Arial Black" panose="020B0A04020102020204" pitchFamily="34" charset="0"/>
              </a:rPr>
              <a:t>	</a:t>
            </a:r>
            <a:r>
              <a:rPr lang="en-US" sz="2100" dirty="0">
                <a:solidFill>
                  <a:srgbClr val="0070C0"/>
                </a:solidFill>
                <a:latin typeface="Arial Black" panose="020B0A04020102020204" pitchFamily="34" charset="0"/>
              </a:rPr>
              <a:t>Main Brand-building models</a:t>
            </a:r>
          </a:p>
          <a:p>
            <a:pPr marL="0" indent="0">
              <a:buNone/>
            </a:pPr>
            <a:r>
              <a:rPr lang="en-US" sz="2100" dirty="0">
                <a:solidFill>
                  <a:srgbClr val="0070C0"/>
                </a:solidFill>
                <a:latin typeface="Arial Black" panose="020B0A04020102020204" pitchFamily="34" charset="0"/>
              </a:rPr>
              <a:t>	New Immersive Technologies &amp; Creative Brand Communications</a:t>
            </a:r>
          </a:p>
          <a:p>
            <a:pPr marL="0" indent="0">
              <a:buNone/>
            </a:pPr>
            <a:r>
              <a:rPr lang="en-US" sz="2100" dirty="0">
                <a:solidFill>
                  <a:srgbClr val="0070C0"/>
                </a:solidFill>
                <a:latin typeface="Arial Black" panose="020B0A04020102020204" pitchFamily="34" charset="0"/>
              </a:rPr>
              <a:t>	Differentiating Mixed Reality &amp; Immersive Media</a:t>
            </a:r>
          </a:p>
          <a:p>
            <a:pPr marL="0" indent="0">
              <a:buNone/>
            </a:pPr>
            <a:r>
              <a:rPr lang="en-US" sz="2100" dirty="0">
                <a:solidFill>
                  <a:srgbClr val="0070C0"/>
                </a:solidFill>
                <a:latin typeface="Arial Black" panose="020B0A04020102020204" pitchFamily="34" charset="0"/>
              </a:rPr>
              <a:t>	Adoption Barriers</a:t>
            </a:r>
          </a:p>
          <a:p>
            <a:pPr marL="0" indent="0">
              <a:buNone/>
            </a:pPr>
            <a:r>
              <a:rPr lang="en-US" sz="2400" dirty="0">
                <a:latin typeface="Arial Black" panose="020B0A04020102020204" pitchFamily="34" charset="0"/>
              </a:rPr>
              <a:t>3. Methodology</a:t>
            </a:r>
          </a:p>
          <a:p>
            <a:pPr marL="0" indent="0">
              <a:buNone/>
            </a:pPr>
            <a:r>
              <a:rPr lang="en-US" sz="2400" dirty="0">
                <a:latin typeface="Arial Black" panose="020B0A04020102020204" pitchFamily="34" charset="0"/>
              </a:rPr>
              <a:t>	</a:t>
            </a:r>
            <a:r>
              <a:rPr lang="en-US" sz="2100" dirty="0">
                <a:solidFill>
                  <a:srgbClr val="0070C0"/>
                </a:solidFill>
                <a:latin typeface="Arial Black" panose="020B0A04020102020204" pitchFamily="34" charset="0"/>
              </a:rPr>
              <a:t>5M framework</a:t>
            </a:r>
          </a:p>
          <a:p>
            <a:pPr marL="0" indent="0">
              <a:buNone/>
            </a:pPr>
            <a:r>
              <a:rPr lang="en-US" sz="2100" dirty="0">
                <a:latin typeface="Arial Black" panose="020B0A04020102020204" pitchFamily="34" charset="0"/>
              </a:rPr>
              <a:t>	</a:t>
            </a:r>
            <a:r>
              <a:rPr lang="en-US" sz="2100" dirty="0">
                <a:solidFill>
                  <a:srgbClr val="0070C0"/>
                </a:solidFill>
                <a:latin typeface="Arial Black" panose="020B0A04020102020204" pitchFamily="34" charset="0"/>
              </a:rPr>
              <a:t>Analysis of 3 Case Studies: AFM / Tequila </a:t>
            </a:r>
            <a:r>
              <a:rPr lang="en-US" sz="2100" dirty="0" err="1">
                <a:solidFill>
                  <a:srgbClr val="0070C0"/>
                </a:solidFill>
                <a:latin typeface="Arial Black" panose="020B0A04020102020204" pitchFamily="34" charset="0"/>
              </a:rPr>
              <a:t>Patrón</a:t>
            </a:r>
            <a:r>
              <a:rPr lang="en-US" sz="2100" dirty="0">
                <a:solidFill>
                  <a:srgbClr val="0070C0"/>
                </a:solidFill>
                <a:latin typeface="Arial Black" panose="020B0A04020102020204" pitchFamily="34" charset="0"/>
              </a:rPr>
              <a:t> / Volvo</a:t>
            </a:r>
          </a:p>
          <a:p>
            <a:pPr marL="0" indent="0">
              <a:buNone/>
            </a:pPr>
            <a:r>
              <a:rPr lang="en-US" sz="2400" dirty="0">
                <a:latin typeface="Arial Black" panose="020B0A04020102020204" pitchFamily="34" charset="0"/>
              </a:rPr>
              <a:t>4. Main Contributions </a:t>
            </a:r>
          </a:p>
          <a:p>
            <a:pPr marL="0" indent="0">
              <a:buNone/>
            </a:pPr>
            <a:r>
              <a:rPr lang="en-US" sz="2400" dirty="0">
                <a:latin typeface="Arial Black" panose="020B0A04020102020204" pitchFamily="34" charset="0"/>
              </a:rPr>
              <a:t>5. Limitations &amp; Future Research</a:t>
            </a:r>
          </a:p>
          <a:p>
            <a:pPr marL="514350" indent="-514350">
              <a:buFont typeface="+mj-lt"/>
              <a:buAutoNum type="arabicPeriod"/>
            </a:pPr>
            <a:endParaRPr lang="en-US" dirty="0">
              <a:latin typeface="Avenir Next LT Pro" panose="020B0504020202020204" pitchFamily="34" charset="0"/>
            </a:endParaRPr>
          </a:p>
          <a:p>
            <a:pPr marL="514350" indent="-514350">
              <a:buFont typeface="+mj-lt"/>
              <a:buAutoNum type="arabicPeriod"/>
            </a:pPr>
            <a:endParaRPr lang="en-US" dirty="0">
              <a:latin typeface="Avenir Next LT Pro" panose="020B0504020202020204" pitchFamily="34" charset="0"/>
            </a:endParaRPr>
          </a:p>
          <a:p>
            <a:pPr marL="514350" indent="-514350">
              <a:buFont typeface="+mj-lt"/>
              <a:buAutoNum type="arabicPeriod"/>
            </a:pPr>
            <a:endParaRPr lang="es-MX" dirty="0">
              <a:latin typeface="Avenir Next LT Pro" panose="020B0504020202020204" pitchFamily="34" charset="0"/>
            </a:endParaRPr>
          </a:p>
          <a:p>
            <a:pPr marL="514350" indent="-514350">
              <a:buFont typeface="+mj-lt"/>
              <a:buAutoNum type="arabicPeriod"/>
            </a:pPr>
            <a:endParaRPr lang="es-MX" dirty="0"/>
          </a:p>
        </p:txBody>
      </p:sp>
    </p:spTree>
    <p:extLst>
      <p:ext uri="{BB962C8B-B14F-4D97-AF65-F5344CB8AC3E}">
        <p14:creationId xmlns:p14="http://schemas.microsoft.com/office/powerpoint/2010/main" val="1072413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53862-0A55-9D2B-4434-515866C12904}"/>
              </a:ext>
            </a:extLst>
          </p:cNvPr>
          <p:cNvSpPr>
            <a:spLocks noGrp="1"/>
          </p:cNvSpPr>
          <p:nvPr>
            <p:ph type="title"/>
          </p:nvPr>
        </p:nvSpPr>
        <p:spPr>
          <a:xfrm>
            <a:off x="198783" y="68662"/>
            <a:ext cx="11794433" cy="875131"/>
          </a:xfrm>
        </p:spPr>
        <p:txBody>
          <a:bodyPr>
            <a:normAutofit/>
          </a:bodyPr>
          <a:lstStyle/>
          <a:p>
            <a:pPr algn="ctr"/>
            <a:r>
              <a:rPr lang="en-US" sz="3600" b="1" dirty="0">
                <a:solidFill>
                  <a:srgbClr val="FF0000"/>
                </a:solidFill>
                <a:latin typeface="Congenial Black" panose="020B0604020202020204" pitchFamily="2" charset="0"/>
                <a:cs typeface="Times New Roman" panose="02020603050405020304" pitchFamily="18" charset="0"/>
              </a:rPr>
              <a:t>1. Introduction</a:t>
            </a:r>
            <a:endParaRPr lang="es-MX" sz="3600" dirty="0">
              <a:solidFill>
                <a:srgbClr val="FF0000"/>
              </a:solidFill>
            </a:endParaRPr>
          </a:p>
        </p:txBody>
      </p:sp>
      <p:sp>
        <p:nvSpPr>
          <p:cNvPr id="3" name="Marcador de contenido 2">
            <a:extLst>
              <a:ext uri="{FF2B5EF4-FFF2-40B4-BE49-F238E27FC236}">
                <a16:creationId xmlns:a16="http://schemas.microsoft.com/office/drawing/2014/main" id="{09B992B3-3F52-BA59-A92A-D9274B285DC7}"/>
              </a:ext>
            </a:extLst>
          </p:cNvPr>
          <p:cNvSpPr>
            <a:spLocks noGrp="1"/>
          </p:cNvSpPr>
          <p:nvPr>
            <p:ph idx="1"/>
          </p:nvPr>
        </p:nvSpPr>
        <p:spPr>
          <a:xfrm>
            <a:off x="571500" y="916952"/>
            <a:ext cx="11049000" cy="1801924"/>
          </a:xfrm>
        </p:spPr>
        <p:txBody>
          <a:bodyPr>
            <a:noAutofit/>
          </a:bodyPr>
          <a:lstStyle/>
          <a:p>
            <a:pPr marL="0" indent="0">
              <a:lnSpc>
                <a:spcPct val="100000"/>
              </a:lnSpc>
              <a:spcBef>
                <a:spcPts val="0"/>
              </a:spcBef>
              <a:buNone/>
            </a:pPr>
            <a:r>
              <a:rPr lang="en-US" sz="2400" b="1" dirty="0">
                <a:effectLst/>
                <a:latin typeface="Avenir Next LT Pro" panose="020B0504020202020204" pitchFamily="34" charset="0"/>
                <a:ea typeface="Calibri" panose="020F0502020204030204" pitchFamily="34" charset="0"/>
                <a:cs typeface="Times New Roman" panose="02020603050405020304" pitchFamily="18" charset="0"/>
              </a:rPr>
              <a:t>Digital and virtual environments have generated new creative and immersive platforms for brands</a:t>
            </a:r>
          </a:p>
          <a:p>
            <a:pPr marL="0" indent="0">
              <a:lnSpc>
                <a:spcPct val="100000"/>
              </a:lnSpc>
              <a:spcBef>
                <a:spcPts val="0"/>
              </a:spcBef>
              <a:buNone/>
            </a:pPr>
            <a:r>
              <a:rPr lang="en-US" sz="2400" b="1" dirty="0">
                <a:effectLst/>
                <a:latin typeface="Avenir Next LT Pro" panose="020B0504020202020204" pitchFamily="34" charset="0"/>
                <a:ea typeface="Calibri" panose="020F0502020204030204" pitchFamily="34" charset="0"/>
                <a:cs typeface="Times New Roman" panose="02020603050405020304" pitchFamily="18" charset="0"/>
              </a:rPr>
              <a:t>but …</a:t>
            </a:r>
          </a:p>
          <a:p>
            <a:pPr marL="0" indent="0" algn="just">
              <a:lnSpc>
                <a:spcPct val="100000"/>
              </a:lnSpc>
              <a:spcBef>
                <a:spcPts val="0"/>
              </a:spcBef>
              <a:buNone/>
            </a:pPr>
            <a:r>
              <a:rPr lang="en-US" sz="2400" b="1" dirty="0">
                <a:latin typeface="Avenir Next LT Pro" panose="020B0504020202020204" pitchFamily="34" charset="0"/>
                <a:ea typeface="Calibri" panose="020F0502020204030204" pitchFamily="34" charset="0"/>
                <a:cs typeface="Times New Roman" panose="02020603050405020304" pitchFamily="18" charset="0"/>
              </a:rPr>
              <a:t>T</a:t>
            </a:r>
            <a:r>
              <a:rPr lang="en-US" sz="2400" b="1" dirty="0">
                <a:effectLst/>
                <a:latin typeface="Avenir Next LT Pro" panose="020B0504020202020204" pitchFamily="34" charset="0"/>
                <a:ea typeface="Calibri" panose="020F0502020204030204" pitchFamily="34" charset="0"/>
                <a:cs typeface="Times New Roman" panose="02020603050405020304" pitchFamily="18" charset="0"/>
              </a:rPr>
              <a:t>hey also represent new challenges for brand-building, positioning &amp; differentiation. </a:t>
            </a:r>
            <a:endParaRPr lang="es-MX" sz="2400" b="1" dirty="0">
              <a:effectLst/>
              <a:latin typeface="Avenir Next LT Pro" panose="020B0504020202020204" pitchFamily="34" charset="0"/>
              <a:ea typeface="Calibri" panose="020F0502020204030204" pitchFamily="34" charset="0"/>
              <a:cs typeface="Times New Roman" panose="02020603050405020304" pitchFamily="18" charset="0"/>
            </a:endParaRPr>
          </a:p>
          <a:p>
            <a:pPr algn="ctr"/>
            <a:endParaRPr lang="es-MX" sz="2400" dirty="0"/>
          </a:p>
        </p:txBody>
      </p:sp>
      <p:pic>
        <p:nvPicPr>
          <p:cNvPr id="1026" name="Picture 2" descr="Flecha Roja En Aumento PNG , Flecha, Flechas Rojas, Subir PNG y PSD para  Descargar Gratis | Pngtree">
            <a:extLst>
              <a:ext uri="{FF2B5EF4-FFF2-40B4-BE49-F238E27FC236}">
                <a16:creationId xmlns:a16="http://schemas.microsoft.com/office/drawing/2014/main" id="{748CECB2-103F-28C7-71AE-373B8D61E6B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4536" t="8249" r="35553" b="6817"/>
          <a:stretch/>
        </p:blipFill>
        <p:spPr bwMode="auto">
          <a:xfrm>
            <a:off x="-113472" y="3129600"/>
            <a:ext cx="1369943" cy="291547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D038F95-5A66-D747-D27D-BD58B42969BB}"/>
              </a:ext>
            </a:extLst>
          </p:cNvPr>
          <p:cNvSpPr txBox="1"/>
          <p:nvPr/>
        </p:nvSpPr>
        <p:spPr>
          <a:xfrm>
            <a:off x="998730" y="3303950"/>
            <a:ext cx="3125856" cy="400110"/>
          </a:xfrm>
          <a:prstGeom prst="rect">
            <a:avLst/>
          </a:prstGeom>
          <a:noFill/>
        </p:spPr>
        <p:txBody>
          <a:bodyPr wrap="square" rtlCol="0">
            <a:spAutoFit/>
          </a:bodyPr>
          <a:lstStyle/>
          <a:p>
            <a:r>
              <a:rPr lang="es-MX" sz="2000" dirty="0">
                <a:solidFill>
                  <a:srgbClr val="FF0000"/>
                </a:solidFill>
                <a:latin typeface="Arial Black" panose="020B0A04020102020204" pitchFamily="34" charset="0"/>
              </a:rPr>
              <a:t>21.6% per </a:t>
            </a:r>
            <a:r>
              <a:rPr lang="es-MX" sz="2000" dirty="0" err="1">
                <a:solidFill>
                  <a:srgbClr val="FF0000"/>
                </a:solidFill>
                <a:latin typeface="Arial Black" panose="020B0A04020102020204" pitchFamily="34" charset="0"/>
              </a:rPr>
              <a:t>year</a:t>
            </a:r>
            <a:endParaRPr lang="es-MX" sz="2000" dirty="0">
              <a:solidFill>
                <a:srgbClr val="FF0000"/>
              </a:solidFill>
              <a:latin typeface="Arial Black" panose="020B0A04020102020204" pitchFamily="34" charset="0"/>
            </a:endParaRPr>
          </a:p>
        </p:txBody>
      </p:sp>
      <p:sp>
        <p:nvSpPr>
          <p:cNvPr id="6" name="CuadroTexto 5">
            <a:extLst>
              <a:ext uri="{FF2B5EF4-FFF2-40B4-BE49-F238E27FC236}">
                <a16:creationId xmlns:a16="http://schemas.microsoft.com/office/drawing/2014/main" id="{9BFB61FF-12A6-B335-4CC6-6FF46777B503}"/>
              </a:ext>
            </a:extLst>
          </p:cNvPr>
          <p:cNvSpPr txBox="1"/>
          <p:nvPr/>
        </p:nvSpPr>
        <p:spPr>
          <a:xfrm>
            <a:off x="998730" y="4456801"/>
            <a:ext cx="3125856" cy="769441"/>
          </a:xfrm>
          <a:prstGeom prst="rect">
            <a:avLst/>
          </a:prstGeom>
          <a:noFill/>
        </p:spPr>
        <p:txBody>
          <a:bodyPr wrap="square" rtlCol="0">
            <a:spAutoFit/>
          </a:bodyPr>
          <a:lstStyle/>
          <a:p>
            <a:r>
              <a:rPr lang="es-MX" sz="2400" dirty="0">
                <a:solidFill>
                  <a:srgbClr val="FF0000"/>
                </a:solidFill>
                <a:latin typeface="Arial Black" panose="020B0A04020102020204" pitchFamily="34" charset="0"/>
              </a:rPr>
              <a:t>$</a:t>
            </a:r>
            <a:r>
              <a:rPr lang="es-MX" sz="2000" dirty="0">
                <a:solidFill>
                  <a:srgbClr val="FF0000"/>
                </a:solidFill>
                <a:latin typeface="Arial Black" panose="020B0A04020102020204" pitchFamily="34" charset="0"/>
              </a:rPr>
              <a:t>62.1 </a:t>
            </a:r>
            <a:r>
              <a:rPr lang="es-MX" sz="2000" dirty="0" err="1">
                <a:solidFill>
                  <a:srgbClr val="FF0000"/>
                </a:solidFill>
                <a:latin typeface="Arial Black" panose="020B0A04020102020204" pitchFamily="34" charset="0"/>
              </a:rPr>
              <a:t>billion</a:t>
            </a:r>
            <a:r>
              <a:rPr lang="es-MX" sz="2000" dirty="0">
                <a:solidFill>
                  <a:srgbClr val="FF0000"/>
                </a:solidFill>
                <a:latin typeface="Arial Black" panose="020B0A04020102020204" pitchFamily="34" charset="0"/>
              </a:rPr>
              <a:t> USD</a:t>
            </a:r>
          </a:p>
          <a:p>
            <a:r>
              <a:rPr lang="es-MX" sz="2000" dirty="0">
                <a:solidFill>
                  <a:srgbClr val="FF0000"/>
                </a:solidFill>
                <a:latin typeface="Arial Black" panose="020B0A04020102020204" pitchFamily="34" charset="0"/>
              </a:rPr>
              <a:t> </a:t>
            </a:r>
            <a:r>
              <a:rPr lang="es-MX" sz="2000" dirty="0" err="1">
                <a:solidFill>
                  <a:srgbClr val="FF0000"/>
                </a:solidFill>
                <a:latin typeface="Arial Black" panose="020B0A04020102020204" pitchFamily="34" charset="0"/>
              </a:rPr>
              <a:t>by</a:t>
            </a:r>
            <a:r>
              <a:rPr lang="es-MX" sz="2000" dirty="0">
                <a:solidFill>
                  <a:srgbClr val="FF0000"/>
                </a:solidFill>
                <a:latin typeface="Arial Black" panose="020B0A04020102020204" pitchFamily="34" charset="0"/>
              </a:rPr>
              <a:t> 2027</a:t>
            </a:r>
            <a:endParaRPr lang="es-MX" sz="2400" dirty="0">
              <a:solidFill>
                <a:srgbClr val="FF0000"/>
              </a:solidFill>
              <a:latin typeface="Arial Black" panose="020B0A04020102020204" pitchFamily="34" charset="0"/>
            </a:endParaRPr>
          </a:p>
        </p:txBody>
      </p:sp>
      <p:sp>
        <p:nvSpPr>
          <p:cNvPr id="5" name="Título 1">
            <a:extLst>
              <a:ext uri="{FF2B5EF4-FFF2-40B4-BE49-F238E27FC236}">
                <a16:creationId xmlns:a16="http://schemas.microsoft.com/office/drawing/2014/main" id="{2172FFAC-CB06-86B2-1A09-0E1CD8A7E9C0}"/>
              </a:ext>
            </a:extLst>
          </p:cNvPr>
          <p:cNvSpPr txBox="1">
            <a:spLocks/>
          </p:cNvSpPr>
          <p:nvPr/>
        </p:nvSpPr>
        <p:spPr>
          <a:xfrm>
            <a:off x="3670664" y="3216407"/>
            <a:ext cx="8351520" cy="25799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How companies and brands could better engage </a:t>
            </a:r>
            <a:b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br>
            <a: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their audiences and communicate with them </a:t>
            </a:r>
            <a:b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br>
            <a: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in immersive platforms </a:t>
            </a:r>
            <a:b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br>
            <a: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without losing relevance and strategic vision </a:t>
            </a:r>
            <a:b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br>
            <a:r>
              <a:rPr lang="en-US"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for their brand-building processes ?</a:t>
            </a:r>
            <a:endParaRPr lang="es-MX" sz="2400" b="1" i="1" dirty="0">
              <a:solidFill>
                <a:srgbClr val="0070C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149073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53862-0A55-9D2B-4434-515866C12904}"/>
              </a:ext>
            </a:extLst>
          </p:cNvPr>
          <p:cNvSpPr>
            <a:spLocks noGrp="1"/>
          </p:cNvSpPr>
          <p:nvPr>
            <p:ph type="title"/>
          </p:nvPr>
        </p:nvSpPr>
        <p:spPr>
          <a:xfrm>
            <a:off x="0" y="92097"/>
            <a:ext cx="12192000" cy="913744"/>
          </a:xfrm>
        </p:spPr>
        <p:txBody>
          <a:bodyPr>
            <a:normAutofit/>
          </a:bodyPr>
          <a:lstStyle/>
          <a:p>
            <a:pPr algn="ctr"/>
            <a:r>
              <a:rPr lang="en-US" sz="4000" b="1" dirty="0">
                <a:solidFill>
                  <a:srgbClr val="FF0000"/>
                </a:solidFill>
                <a:latin typeface="Congenial Black" panose="020B0604020202020204" pitchFamily="2" charset="0"/>
                <a:cs typeface="Times New Roman" panose="02020603050405020304" pitchFamily="18" charset="0"/>
              </a:rPr>
              <a:t>2. Developing a  </a:t>
            </a:r>
            <a:r>
              <a:rPr lang="es-MX" sz="4000" b="1" dirty="0" err="1">
                <a:solidFill>
                  <a:srgbClr val="FF0000"/>
                </a:solidFill>
                <a:latin typeface="Congenial Black" panose="020B0604020202020204" pitchFamily="2" charset="0"/>
                <a:cs typeface="Times New Roman" panose="02020603050405020304" pitchFamily="18" charset="0"/>
              </a:rPr>
              <a:t>Theoretical</a:t>
            </a:r>
            <a:r>
              <a:rPr lang="es-MX" sz="4000" b="1" dirty="0">
                <a:solidFill>
                  <a:srgbClr val="FF0000"/>
                </a:solidFill>
                <a:latin typeface="Congenial Black" panose="020B0604020202020204" pitchFamily="2" charset="0"/>
                <a:cs typeface="Times New Roman" panose="02020603050405020304" pitchFamily="18" charset="0"/>
              </a:rPr>
              <a:t> Framework</a:t>
            </a:r>
          </a:p>
        </p:txBody>
      </p:sp>
      <p:sp>
        <p:nvSpPr>
          <p:cNvPr id="3" name="Marcador de contenido 2">
            <a:extLst>
              <a:ext uri="{FF2B5EF4-FFF2-40B4-BE49-F238E27FC236}">
                <a16:creationId xmlns:a16="http://schemas.microsoft.com/office/drawing/2014/main" id="{09B992B3-3F52-BA59-A92A-D9274B285DC7}"/>
              </a:ext>
            </a:extLst>
          </p:cNvPr>
          <p:cNvSpPr>
            <a:spLocks noGrp="1"/>
          </p:cNvSpPr>
          <p:nvPr>
            <p:ph idx="1"/>
          </p:nvPr>
        </p:nvSpPr>
        <p:spPr>
          <a:xfrm>
            <a:off x="838199" y="5420377"/>
            <a:ext cx="10957560" cy="984871"/>
          </a:xfrm>
        </p:spPr>
        <p:txBody>
          <a:bodyPr>
            <a:normAutofit lnSpcReduction="10000"/>
          </a:bodyPr>
          <a:lstStyle/>
          <a:p>
            <a:pPr marL="0" indent="0" algn="ctr">
              <a:buNone/>
            </a:pPr>
            <a:r>
              <a:rPr lang="en-US" i="1" dirty="0">
                <a:solidFill>
                  <a:srgbClr val="0070C0"/>
                </a:solidFill>
                <a:latin typeface="Arial Black" panose="020B0A04020102020204" pitchFamily="34" charset="0"/>
                <a:cs typeface="Times New Roman" panose="02020603050405020304" pitchFamily="18" charset="0"/>
              </a:rPr>
              <a:t>Brand Communications &amp; Brand-building processes </a:t>
            </a:r>
          </a:p>
          <a:p>
            <a:pPr marL="0" indent="0" algn="ctr">
              <a:buNone/>
            </a:pPr>
            <a:r>
              <a:rPr lang="en-US" i="1" dirty="0">
                <a:solidFill>
                  <a:srgbClr val="0070C0"/>
                </a:solidFill>
                <a:latin typeface="Arial Black" panose="020B0A04020102020204" pitchFamily="34" charset="0"/>
                <a:cs typeface="Times New Roman" panose="02020603050405020304" pitchFamily="18" charset="0"/>
              </a:rPr>
              <a:t>are facing a true </a:t>
            </a:r>
            <a:r>
              <a:rPr lang="en-US" i="1" dirty="0">
                <a:solidFill>
                  <a:srgbClr val="FF0000"/>
                </a:solidFill>
                <a:latin typeface="Arial Black" panose="020B0A04020102020204" pitchFamily="34" charset="0"/>
                <a:cs typeface="Times New Roman" panose="02020603050405020304" pitchFamily="18" charset="0"/>
              </a:rPr>
              <a:t>Digital Transformation</a:t>
            </a:r>
            <a:r>
              <a:rPr lang="en-US" sz="2400" i="1" dirty="0">
                <a:solidFill>
                  <a:srgbClr val="FF0000"/>
                </a:solidFill>
                <a:latin typeface="Arial Black" panose="020B0A04020102020204" pitchFamily="34" charset="0"/>
                <a:cs typeface="Times New Roman" panose="02020603050405020304" pitchFamily="18" charset="0"/>
              </a:rPr>
              <a:t>. </a:t>
            </a:r>
            <a:endParaRPr lang="es-MX" sz="2400" i="1" dirty="0">
              <a:solidFill>
                <a:srgbClr val="FF0000"/>
              </a:solidFill>
              <a:latin typeface="Arial Black" panose="020B0A04020102020204" pitchFamily="34" charset="0"/>
              <a:cs typeface="Times New Roman" panose="02020603050405020304" pitchFamily="18" charset="0"/>
            </a:endParaRPr>
          </a:p>
        </p:txBody>
      </p:sp>
      <p:pic>
        <p:nvPicPr>
          <p:cNvPr id="2052" name="Picture 4" descr="Diagrama de lista de 4 bloques">
            <a:extLst>
              <a:ext uri="{FF2B5EF4-FFF2-40B4-BE49-F238E27FC236}">
                <a16:creationId xmlns:a16="http://schemas.microsoft.com/office/drawing/2014/main" id="{C2870B50-F694-16B6-D9EF-156D081B7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52" t="20289" r="5217" b="26571"/>
          <a:stretch/>
        </p:blipFill>
        <p:spPr bwMode="auto">
          <a:xfrm>
            <a:off x="838199" y="1655731"/>
            <a:ext cx="10515601" cy="352657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45AB56E3-CE7A-88EC-015A-47492BBDBF19}"/>
              </a:ext>
            </a:extLst>
          </p:cNvPr>
          <p:cNvSpPr txBox="1"/>
          <p:nvPr/>
        </p:nvSpPr>
        <p:spPr>
          <a:xfrm>
            <a:off x="978175" y="2541856"/>
            <a:ext cx="1714500" cy="584775"/>
          </a:xfrm>
          <a:prstGeom prst="rect">
            <a:avLst/>
          </a:prstGeom>
          <a:solidFill>
            <a:srgbClr val="1A258F"/>
          </a:solid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Brand-building Models</a:t>
            </a:r>
            <a:endParaRPr lang="es-MX" sz="16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8" name="CuadroTexto 7">
            <a:extLst>
              <a:ext uri="{FF2B5EF4-FFF2-40B4-BE49-F238E27FC236}">
                <a16:creationId xmlns:a16="http://schemas.microsoft.com/office/drawing/2014/main" id="{C458E00A-267B-6D02-8D9C-429D52923A4F}"/>
              </a:ext>
            </a:extLst>
          </p:cNvPr>
          <p:cNvSpPr txBox="1"/>
          <p:nvPr/>
        </p:nvSpPr>
        <p:spPr>
          <a:xfrm>
            <a:off x="3862184" y="2033467"/>
            <a:ext cx="1833222" cy="1323439"/>
          </a:xfrm>
          <a:prstGeom prst="rect">
            <a:avLst/>
          </a:prstGeom>
          <a:solidFill>
            <a:srgbClr val="860E68"/>
          </a:solid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Virtual (VR)</a:t>
            </a:r>
          </a:p>
          <a:p>
            <a:pPr algn="ct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Augmented </a:t>
            </a:r>
            <a:r>
              <a:rPr lang="en-US" sz="1400" b="1" dirty="0">
                <a:solidFill>
                  <a:schemeClr val="bg1"/>
                </a:solidFill>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(AR) </a:t>
            </a:r>
          </a:p>
          <a:p>
            <a:pPr algn="ct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 &amp; </a:t>
            </a:r>
          </a:p>
          <a:p>
            <a:pPr algn="ct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Diminished (DR) Realities</a:t>
            </a:r>
            <a:endParaRPr lang="es-MX" sz="16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9" name="CuadroTexto 8">
            <a:extLst>
              <a:ext uri="{FF2B5EF4-FFF2-40B4-BE49-F238E27FC236}">
                <a16:creationId xmlns:a16="http://schemas.microsoft.com/office/drawing/2014/main" id="{5C071997-650D-7681-7BDC-B8B0B9087001}"/>
              </a:ext>
            </a:extLst>
          </p:cNvPr>
          <p:cNvSpPr txBox="1"/>
          <p:nvPr/>
        </p:nvSpPr>
        <p:spPr>
          <a:xfrm>
            <a:off x="6970646" y="2098744"/>
            <a:ext cx="1285461" cy="1323439"/>
          </a:xfrm>
          <a:prstGeom prst="rect">
            <a:avLst/>
          </a:prstGeom>
          <a:solidFill>
            <a:srgbClr val="D21E4B"/>
          </a:solidFill>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rPr>
              <a:t>Mixed Reality </a:t>
            </a:r>
          </a:p>
          <a:p>
            <a:pPr algn="ct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rPr>
              <a:t>&amp; Immersive Media</a:t>
            </a:r>
            <a:endParaRPr lang="es-MX" sz="16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5" name="CuadroTexto 4">
            <a:extLst>
              <a:ext uri="{FF2B5EF4-FFF2-40B4-BE49-F238E27FC236}">
                <a16:creationId xmlns:a16="http://schemas.microsoft.com/office/drawing/2014/main" id="{2B825893-945F-7BE7-00C4-75B64EBEB233}"/>
              </a:ext>
            </a:extLst>
          </p:cNvPr>
          <p:cNvSpPr txBox="1"/>
          <p:nvPr/>
        </p:nvSpPr>
        <p:spPr>
          <a:xfrm>
            <a:off x="9650069" y="2622737"/>
            <a:ext cx="1563756" cy="584775"/>
          </a:xfrm>
          <a:prstGeom prst="rect">
            <a:avLst/>
          </a:prstGeom>
          <a:solidFill>
            <a:srgbClr val="FF8E01"/>
          </a:solidFill>
          <a:ln>
            <a:solidFill>
              <a:srgbClr val="FF8E01"/>
            </a:solidFill>
          </a:ln>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latin typeface="Avenir Next LT Pro" panose="020B0504020202020204" pitchFamily="34" charset="0"/>
              </a:rPr>
              <a:t>Adoption Barriers </a:t>
            </a:r>
            <a:endParaRPr lang="es-MX" sz="16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327513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53862-0A55-9D2B-4434-515866C12904}"/>
              </a:ext>
            </a:extLst>
          </p:cNvPr>
          <p:cNvSpPr>
            <a:spLocks noGrp="1"/>
          </p:cNvSpPr>
          <p:nvPr>
            <p:ph type="title"/>
          </p:nvPr>
        </p:nvSpPr>
        <p:spPr>
          <a:xfrm>
            <a:off x="838200" y="143058"/>
            <a:ext cx="10515600" cy="1081006"/>
          </a:xfrm>
        </p:spPr>
        <p:txBody>
          <a:bodyPr>
            <a:normAutofit/>
          </a:bodyPr>
          <a:lstStyle/>
          <a:p>
            <a:pPr algn="ctr"/>
            <a:r>
              <a:rPr lang="es-MX" sz="3600" b="1" dirty="0">
                <a:solidFill>
                  <a:srgbClr val="FF0000"/>
                </a:solidFill>
                <a:latin typeface="Congenial Black" panose="020B0604020202020204" pitchFamily="2" charset="0"/>
                <a:cs typeface="Times New Roman" panose="02020603050405020304" pitchFamily="18" charset="0"/>
              </a:rPr>
              <a:t>Brand-</a:t>
            </a:r>
            <a:r>
              <a:rPr lang="es-MX" sz="3600" b="1" dirty="0" err="1">
                <a:solidFill>
                  <a:srgbClr val="FF0000"/>
                </a:solidFill>
                <a:latin typeface="Congenial Black" panose="020B0604020202020204" pitchFamily="2" charset="0"/>
                <a:cs typeface="Times New Roman" panose="02020603050405020304" pitchFamily="18" charset="0"/>
              </a:rPr>
              <a:t>building</a:t>
            </a:r>
            <a:r>
              <a:rPr lang="es-MX" sz="3600" b="1" dirty="0">
                <a:solidFill>
                  <a:srgbClr val="FF0000"/>
                </a:solidFill>
                <a:latin typeface="Congenial Black" panose="020B0604020202020204" pitchFamily="2" charset="0"/>
                <a:cs typeface="Times New Roman" panose="02020603050405020304" pitchFamily="18" charset="0"/>
              </a:rPr>
              <a:t> </a:t>
            </a:r>
            <a:r>
              <a:rPr lang="es-MX" sz="3600" b="1" dirty="0" err="1">
                <a:solidFill>
                  <a:srgbClr val="FF0000"/>
                </a:solidFill>
                <a:latin typeface="Congenial Black" panose="020B0604020202020204" pitchFamily="2" charset="0"/>
                <a:cs typeface="Times New Roman" panose="02020603050405020304" pitchFamily="18" charset="0"/>
              </a:rPr>
              <a:t>Models</a:t>
            </a:r>
            <a:endParaRPr lang="es-MX" sz="3600" b="1" dirty="0">
              <a:solidFill>
                <a:srgbClr val="FF0000"/>
              </a:solidFill>
              <a:latin typeface="Congenial Black" panose="020B0604020202020204" pitchFamily="2"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09B992B3-3F52-BA59-A92A-D9274B285DC7}"/>
              </a:ext>
            </a:extLst>
          </p:cNvPr>
          <p:cNvSpPr>
            <a:spLocks noGrp="1"/>
          </p:cNvSpPr>
          <p:nvPr>
            <p:ph idx="1"/>
          </p:nvPr>
        </p:nvSpPr>
        <p:spPr>
          <a:xfrm>
            <a:off x="733697" y="2099945"/>
            <a:ext cx="10515600" cy="3856718"/>
          </a:xfrm>
        </p:spPr>
        <p:txBody>
          <a:bodyPr/>
          <a:lstStyle/>
          <a:p>
            <a:pPr marL="0" indent="0" algn="just">
              <a:buNone/>
            </a:pPr>
            <a:r>
              <a:rPr lang="en-US" sz="2400" dirty="0">
                <a:effectLst/>
                <a:latin typeface="Arial Black" panose="020B0A04020102020204" pitchFamily="34" charset="0"/>
                <a:ea typeface="Calibri" panose="020F0502020204030204" pitchFamily="34" charset="0"/>
              </a:rPr>
              <a:t>This process is a continuous, consistent, and an ongoing process making a constant impact on the minds of customers of the brand´s latest </a:t>
            </a:r>
            <a:r>
              <a:rPr lang="en-US" sz="2400" dirty="0">
                <a:latin typeface="Arial Black" panose="020B0A04020102020204" pitchFamily="34" charset="0"/>
              </a:rPr>
              <a:t>offerings of products and services</a:t>
            </a:r>
            <a:r>
              <a:rPr lang="en-US" sz="2400" dirty="0">
                <a:effectLst/>
                <a:latin typeface="Arial Black" panose="020B0A04020102020204" pitchFamily="34" charset="0"/>
                <a:ea typeface="Calibri" panose="020F0502020204030204" pitchFamily="34" charset="0"/>
              </a:rPr>
              <a:t>. </a:t>
            </a:r>
          </a:p>
          <a:p>
            <a:pPr marL="0" indent="0">
              <a:buNone/>
            </a:pPr>
            <a:endParaRPr lang="es-MX" sz="1050" dirty="0">
              <a:latin typeface="Arial Black" panose="020B0A04020102020204" pitchFamily="34" charset="0"/>
            </a:endParaRPr>
          </a:p>
          <a:p>
            <a:r>
              <a:rPr lang="en-US" sz="2400" dirty="0">
                <a:latin typeface="Arial Black" panose="020B0A04020102020204" pitchFamily="34" charset="0"/>
              </a:rPr>
              <a:t>The main brand-building models identified are: </a:t>
            </a:r>
          </a:p>
          <a:p>
            <a:pPr lvl="1">
              <a:buFont typeface="Wingdings" panose="05000000000000000000" pitchFamily="2" charset="2"/>
              <a:buChar char="Ø"/>
            </a:pPr>
            <a:r>
              <a:rPr lang="en-US"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AIDA </a:t>
            </a:r>
            <a:r>
              <a:rPr lang="en-US" sz="20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(Attention-Interest-Desire-Action) </a:t>
            </a:r>
            <a:r>
              <a:rPr lang="en-US"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Model</a:t>
            </a:r>
          </a:p>
          <a:p>
            <a:pPr lvl="1">
              <a:buFont typeface="Wingdings" panose="05000000000000000000" pitchFamily="2" charset="2"/>
              <a:buChar char="Ø"/>
            </a:pPr>
            <a:r>
              <a:rPr lang="en-US"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Keller´s Customer-based Brand Equity Model (CBEE)</a:t>
            </a:r>
          </a:p>
          <a:p>
            <a:pPr lvl="1">
              <a:buFont typeface="Wingdings" panose="05000000000000000000" pitchFamily="2" charset="2"/>
              <a:buChar char="Ø"/>
            </a:pPr>
            <a:r>
              <a:rPr lang="en-US"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Aaker´s Brand Equity Model </a:t>
            </a:r>
          </a:p>
          <a:p>
            <a:pPr lvl="1">
              <a:buFont typeface="Wingdings" panose="05000000000000000000" pitchFamily="2" charset="2"/>
              <a:buChar char="Ø"/>
            </a:pPr>
            <a:r>
              <a:rPr lang="en-GB" b="1" dirty="0" err="1">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BAV</a:t>
            </a:r>
            <a:r>
              <a:rPr lang="en-GB"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 Model</a:t>
            </a:r>
            <a:endParaRPr lang="es-MX" b="1"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endParaRPr>
          </a:p>
          <a:p>
            <a:pPr marL="0" indent="0">
              <a:buNone/>
            </a:pPr>
            <a:endParaRPr lang="es-MX" dirty="0"/>
          </a:p>
        </p:txBody>
      </p:sp>
      <p:sp>
        <p:nvSpPr>
          <p:cNvPr id="4" name="ZoneTexte 3">
            <a:extLst>
              <a:ext uri="{FF2B5EF4-FFF2-40B4-BE49-F238E27FC236}">
                <a16:creationId xmlns:a16="http://schemas.microsoft.com/office/drawing/2014/main" id="{BF09AFF0-56E5-E182-3C3C-BB4654DFF369}"/>
              </a:ext>
            </a:extLst>
          </p:cNvPr>
          <p:cNvSpPr txBox="1"/>
          <p:nvPr/>
        </p:nvSpPr>
        <p:spPr>
          <a:xfrm>
            <a:off x="-143691" y="1224063"/>
            <a:ext cx="12192000" cy="677108"/>
          </a:xfrm>
          <a:prstGeom prst="rect">
            <a:avLst/>
          </a:prstGeom>
          <a:noFill/>
        </p:spPr>
        <p:txBody>
          <a:bodyPr wrap="square">
            <a:spAutoFit/>
          </a:bodyPr>
          <a:lstStyle/>
          <a:p>
            <a:pPr algn="ctr"/>
            <a:r>
              <a:rPr lang="en-US" sz="2000" b="1" i="0" u="none" strike="noStrike" baseline="0" dirty="0">
                <a:solidFill>
                  <a:srgbClr val="0070C0"/>
                </a:solidFill>
                <a:latin typeface="Arial Black" panose="020B0A04020102020204" pitchFamily="34" charset="0"/>
              </a:rPr>
              <a:t>"</a:t>
            </a:r>
            <a:r>
              <a:rPr lang="en-US" sz="2000" b="1" i="1" u="none" strike="noStrike" baseline="0" dirty="0">
                <a:solidFill>
                  <a:srgbClr val="0070C0"/>
                </a:solidFill>
                <a:latin typeface="Arial Black" panose="020B0A04020102020204" pitchFamily="34" charset="0"/>
              </a:rPr>
              <a:t>Innovation distinguishes between a leader and a follower</a:t>
            </a:r>
            <a:r>
              <a:rPr lang="en-US" sz="2000" b="1" i="0" u="none" strike="noStrike" baseline="0" dirty="0">
                <a:solidFill>
                  <a:srgbClr val="0070C0"/>
                </a:solidFill>
                <a:latin typeface="Arial Black" panose="020B0A04020102020204" pitchFamily="34" charset="0"/>
              </a:rPr>
              <a:t>“ </a:t>
            </a:r>
          </a:p>
          <a:p>
            <a:pPr algn="ctr"/>
            <a:r>
              <a:rPr lang="en-US" b="1" dirty="0">
                <a:solidFill>
                  <a:srgbClr val="FF0000"/>
                </a:solidFill>
                <a:latin typeface="Arial Black" panose="020B0A04020102020204" pitchFamily="34" charset="0"/>
              </a:rPr>
              <a:t>                                                                         </a:t>
            </a:r>
            <a:r>
              <a:rPr lang="en-US" b="1" i="0" u="none" strike="noStrike" baseline="0" dirty="0">
                <a:solidFill>
                  <a:srgbClr val="FF0000"/>
                </a:solidFill>
                <a:latin typeface="Arial Black" panose="020B0A04020102020204" pitchFamily="34" charset="0"/>
              </a:rPr>
              <a:t> Steve Jobs</a:t>
            </a:r>
            <a:endParaRPr lang="fr-FR"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430352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572DF-5E5A-830C-266B-0924634A6CDA}"/>
              </a:ext>
            </a:extLst>
          </p:cNvPr>
          <p:cNvSpPr>
            <a:spLocks noGrp="1"/>
          </p:cNvSpPr>
          <p:nvPr>
            <p:ph type="title"/>
          </p:nvPr>
        </p:nvSpPr>
        <p:spPr>
          <a:xfrm>
            <a:off x="838200" y="207962"/>
            <a:ext cx="10515600" cy="1325563"/>
          </a:xfrm>
        </p:spPr>
        <p:txBody>
          <a:bodyPr>
            <a:normAutofit/>
          </a:bodyPr>
          <a:lstStyle/>
          <a:p>
            <a:pPr algn="ctr"/>
            <a:r>
              <a:rPr lang="es-MX" sz="3600" b="1" dirty="0">
                <a:solidFill>
                  <a:srgbClr val="FF0000"/>
                </a:solidFill>
                <a:latin typeface="Congenial Black" panose="020B0604020202020204" pitchFamily="2" charset="0"/>
                <a:cs typeface="Times New Roman" panose="02020603050405020304" pitchFamily="18" charset="0"/>
              </a:rPr>
              <a:t>New </a:t>
            </a:r>
            <a:r>
              <a:rPr lang="es-MX" sz="3600" b="1" dirty="0" err="1">
                <a:solidFill>
                  <a:srgbClr val="FF0000"/>
                </a:solidFill>
                <a:latin typeface="Congenial Black" panose="020B0604020202020204" pitchFamily="2" charset="0"/>
                <a:cs typeface="Times New Roman" panose="02020603050405020304" pitchFamily="18" charset="0"/>
              </a:rPr>
              <a:t>Immersive</a:t>
            </a:r>
            <a:r>
              <a:rPr lang="es-MX" sz="3600" b="1" dirty="0">
                <a:solidFill>
                  <a:srgbClr val="FF0000"/>
                </a:solidFill>
                <a:latin typeface="Congenial Black" panose="020B0604020202020204" pitchFamily="2" charset="0"/>
                <a:cs typeface="Times New Roman" panose="02020603050405020304" pitchFamily="18" charset="0"/>
              </a:rPr>
              <a:t> Technologies </a:t>
            </a:r>
            <a:br>
              <a:rPr lang="es-MX" sz="3600" b="1" dirty="0">
                <a:solidFill>
                  <a:srgbClr val="FF0000"/>
                </a:solidFill>
                <a:latin typeface="Congenial Black" panose="020B0604020202020204" pitchFamily="2" charset="0"/>
                <a:cs typeface="Times New Roman" panose="02020603050405020304" pitchFamily="18" charset="0"/>
              </a:rPr>
            </a:br>
            <a:r>
              <a:rPr lang="es-MX" sz="3600" b="1" dirty="0">
                <a:solidFill>
                  <a:srgbClr val="FF0000"/>
                </a:solidFill>
                <a:latin typeface="Congenial Black" panose="020B0604020202020204" pitchFamily="2" charset="0"/>
                <a:cs typeface="Times New Roman" panose="02020603050405020304" pitchFamily="18" charset="0"/>
              </a:rPr>
              <a:t>&amp; Creative Brand </a:t>
            </a:r>
            <a:r>
              <a:rPr lang="es-MX" sz="3600" b="1" dirty="0" err="1">
                <a:solidFill>
                  <a:srgbClr val="FF0000"/>
                </a:solidFill>
                <a:latin typeface="Congenial Black" panose="020B0604020202020204" pitchFamily="2" charset="0"/>
                <a:cs typeface="Times New Roman" panose="02020603050405020304" pitchFamily="18" charset="0"/>
              </a:rPr>
              <a:t>Communications</a:t>
            </a:r>
            <a:endParaRPr lang="es-MX" sz="3600" dirty="0">
              <a:solidFill>
                <a:srgbClr val="FF0000"/>
              </a:solidFill>
            </a:endParaRPr>
          </a:p>
        </p:txBody>
      </p:sp>
      <p:sp>
        <p:nvSpPr>
          <p:cNvPr id="3" name="Marcador de contenido 2">
            <a:extLst>
              <a:ext uri="{FF2B5EF4-FFF2-40B4-BE49-F238E27FC236}">
                <a16:creationId xmlns:a16="http://schemas.microsoft.com/office/drawing/2014/main" id="{23E4E506-6628-A2EC-C774-800310A09696}"/>
              </a:ext>
            </a:extLst>
          </p:cNvPr>
          <p:cNvSpPr>
            <a:spLocks noGrp="1"/>
          </p:cNvSpPr>
          <p:nvPr>
            <p:ph idx="1"/>
          </p:nvPr>
        </p:nvSpPr>
        <p:spPr>
          <a:xfrm>
            <a:off x="2914651" y="1918557"/>
            <a:ext cx="8868046" cy="4453667"/>
          </a:xfrm>
        </p:spPr>
        <p:txBody>
          <a:bodyPr>
            <a:normAutofit/>
          </a:bodyPr>
          <a:lstStyle/>
          <a:p>
            <a:pPr marL="0" indent="0" algn="just">
              <a:buNone/>
            </a:pPr>
            <a:r>
              <a:rPr lang="en-GB" sz="2400" dirty="0">
                <a:solidFill>
                  <a:srgbClr val="0070C0"/>
                </a:solidFill>
                <a:latin typeface="Arial Black" panose="020B0A04020102020204" pitchFamily="34" charset="0"/>
                <a:cs typeface="Times New Roman" panose="02020603050405020304" pitchFamily="18" charset="0"/>
              </a:rPr>
              <a:t>Virtual environments </a:t>
            </a:r>
            <a:r>
              <a:rPr lang="en-GB" sz="2400" dirty="0">
                <a:latin typeface="Arial Black" panose="020B0A04020102020204" pitchFamily="34" charset="0"/>
                <a:cs typeface="Times New Roman" panose="02020603050405020304" pitchFamily="18" charset="0"/>
              </a:rPr>
              <a:t>have allowed brands to find new forms of differentiation, but they also represent new challenges in terms of brand positioning and relevance. </a:t>
            </a:r>
          </a:p>
          <a:p>
            <a:pPr marL="0" indent="0" algn="just">
              <a:buNone/>
            </a:pPr>
            <a:endParaRPr lang="en-GB" sz="2400" dirty="0">
              <a:latin typeface="Arial Black" panose="020B0A04020102020204" pitchFamily="34" charset="0"/>
              <a:cs typeface="Times New Roman" panose="02020603050405020304" pitchFamily="18" charset="0"/>
            </a:endParaRPr>
          </a:p>
          <a:p>
            <a:pPr marL="0" indent="0" algn="just">
              <a:lnSpc>
                <a:spcPct val="100000"/>
              </a:lnSpc>
              <a:spcBef>
                <a:spcPts val="0"/>
              </a:spcBef>
              <a:spcAft>
                <a:spcPts val="600"/>
              </a:spcAft>
              <a:buNone/>
            </a:pPr>
            <a:r>
              <a:rPr lang="en-GB" sz="2400" dirty="0">
                <a:solidFill>
                  <a:srgbClr val="0070C0"/>
                </a:solidFill>
                <a:latin typeface="Arial Black" panose="020B0A04020102020204" pitchFamily="34" charset="0"/>
                <a:cs typeface="Times New Roman" panose="02020603050405020304" pitchFamily="18" charset="0"/>
              </a:rPr>
              <a:t>Hyper-connectivity &amp; new immersive technologies </a:t>
            </a:r>
            <a:r>
              <a:rPr lang="en-GB" sz="2400" dirty="0">
                <a:latin typeface="Arial Black" panose="020B0A04020102020204" pitchFamily="34" charset="0"/>
                <a:cs typeface="Times New Roman" panose="02020603050405020304" pitchFamily="18" charset="0"/>
              </a:rPr>
              <a:t>(NIT) have fostered dramatical changes, increasing the complexity of brand-building processes and consumer-brand interactions to manage.</a:t>
            </a:r>
          </a:p>
          <a:p>
            <a:pPr marL="0" indent="0" algn="just">
              <a:lnSpc>
                <a:spcPct val="100000"/>
              </a:lnSpc>
              <a:spcBef>
                <a:spcPts val="0"/>
              </a:spcBef>
              <a:spcAft>
                <a:spcPts val="600"/>
              </a:spcAft>
              <a:buNone/>
            </a:pPr>
            <a:r>
              <a:rPr lang="en-GB" sz="2400" dirty="0">
                <a:latin typeface="Arial Black" panose="020B0A04020102020204" pitchFamily="34" charset="0"/>
                <a:cs typeface="Times New Roman" panose="02020603050405020304" pitchFamily="18" charset="0"/>
              </a:rPr>
              <a:t>(Rivera et al., 2021). </a:t>
            </a:r>
            <a:endParaRPr lang="es-MX" sz="2400" dirty="0">
              <a:latin typeface="Arial Black" panose="020B0A04020102020204" pitchFamily="34" charset="0"/>
              <a:cs typeface="Times New Roman" panose="02020603050405020304" pitchFamily="18" charset="0"/>
            </a:endParaRPr>
          </a:p>
        </p:txBody>
      </p:sp>
      <p:pic>
        <p:nvPicPr>
          <p:cNvPr id="2050" name="Picture 2" descr="Immersive Technologies Give Military New Tools For Training">
            <a:extLst>
              <a:ext uri="{FF2B5EF4-FFF2-40B4-BE49-F238E27FC236}">
                <a16:creationId xmlns:a16="http://schemas.microsoft.com/office/drawing/2014/main" id="{BC75D4AD-93EF-E5BF-C693-A00BBAA42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57" y="1918557"/>
            <a:ext cx="2594243" cy="3810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556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Elemento, Gráfico, Diagrama De imagen png - imagen transparente descarga  gratuita">
            <a:extLst>
              <a:ext uri="{FF2B5EF4-FFF2-40B4-BE49-F238E27FC236}">
                <a16:creationId xmlns:a16="http://schemas.microsoft.com/office/drawing/2014/main" id="{520EB9E9-29BF-31A5-A27B-698530BD13B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000" b="96111" l="5222" r="96000">
                        <a14:foregroundMark x1="8111" y1="19444" x2="8111" y2="19444"/>
                        <a14:foregroundMark x1="7444" y1="39556" x2="7444" y2="39556"/>
                        <a14:foregroundMark x1="26556" y1="4333" x2="26556" y2="4333"/>
                        <a14:foregroundMark x1="6667" y1="22778" x2="6667" y2="22778"/>
                        <a14:foregroundMark x1="59111" y1="17222" x2="59111" y2="17222"/>
                        <a14:foregroundMark x1="62000" y1="34222" x2="62000" y2="34222"/>
                        <a14:foregroundMark x1="67556" y1="38111" x2="67556" y2="38111"/>
                        <a14:foregroundMark x1="92556" y1="30778" x2="92556" y2="30778"/>
                        <a14:foregroundMark x1="92444" y1="14000" x2="92444" y2="14000"/>
                        <a14:foregroundMark x1="96333" y1="22000" x2="96333" y2="22000"/>
                        <a14:foregroundMark x1="16111" y1="38111" x2="16111" y2="38111"/>
                        <a14:foregroundMark x1="17778" y1="86333" x2="17778" y2="86333"/>
                        <a14:foregroundMark x1="5667" y1="70556" x2="5667" y2="70556"/>
                        <a14:foregroundMark x1="15889" y1="96222" x2="15889" y2="96222"/>
                        <a14:foregroundMark x1="76556" y1="6333" x2="76556" y2="6333"/>
                        <a14:foregroundMark x1="67778" y1="40222" x2="67778" y2="40222"/>
                        <a14:foregroundMark x1="64444" y1="38000" x2="64444" y2="38000"/>
                        <a14:foregroundMark x1="5222" y1="21333" x2="5222" y2="21333"/>
                        <a14:foregroundMark x1="10556" y1="84667" x2="10556" y2="84667"/>
                      </a14:backgroundRemoval>
                    </a14:imgEffect>
                  </a14:imgLayer>
                </a14:imgProps>
              </a:ext>
              <a:ext uri="{28A0092B-C50C-407E-A947-70E740481C1C}">
                <a14:useLocalDpi xmlns:a14="http://schemas.microsoft.com/office/drawing/2010/main" val="0"/>
              </a:ext>
            </a:extLst>
          </a:blip>
          <a:srcRect l="1760" t="50221" r="45556" b="-221"/>
          <a:stretch/>
        </p:blipFill>
        <p:spPr bwMode="auto">
          <a:xfrm>
            <a:off x="8778241" y="1147487"/>
            <a:ext cx="2724444" cy="25856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Elemento, Gráfico, Diagrama De imagen png - imagen transparente descarga  gratuita">
            <a:extLst>
              <a:ext uri="{FF2B5EF4-FFF2-40B4-BE49-F238E27FC236}">
                <a16:creationId xmlns:a16="http://schemas.microsoft.com/office/drawing/2014/main" id="{E6701B3A-3150-02BF-EF33-578EE13D8C5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000" b="96111" l="5222" r="96000">
                        <a14:foregroundMark x1="8111" y1="19444" x2="8111" y2="19444"/>
                        <a14:foregroundMark x1="7444" y1="39556" x2="7444" y2="39556"/>
                        <a14:foregroundMark x1="26556" y1="4333" x2="26556" y2="4333"/>
                        <a14:foregroundMark x1="6667" y1="22778" x2="6667" y2="22778"/>
                        <a14:foregroundMark x1="59111" y1="17222" x2="59111" y2="17222"/>
                        <a14:foregroundMark x1="62000" y1="34222" x2="62000" y2="34222"/>
                        <a14:foregroundMark x1="67556" y1="38111" x2="67556" y2="38111"/>
                        <a14:foregroundMark x1="92556" y1="30778" x2="92556" y2="30778"/>
                        <a14:foregroundMark x1="92444" y1="14000" x2="92444" y2="14000"/>
                        <a14:foregroundMark x1="96333" y1="22000" x2="96333" y2="22000"/>
                        <a14:foregroundMark x1="16111" y1="38111" x2="16111" y2="38111"/>
                        <a14:foregroundMark x1="17778" y1="86333" x2="17778" y2="86333"/>
                        <a14:foregroundMark x1="5667" y1="70556" x2="5667" y2="70556"/>
                        <a14:foregroundMark x1="15889" y1="96222" x2="15889" y2="96222"/>
                        <a14:foregroundMark x1="76556" y1="6333" x2="76556" y2="6333"/>
                        <a14:foregroundMark x1="67778" y1="40222" x2="67778" y2="40222"/>
                        <a14:foregroundMark x1="64444" y1="38000" x2="64444" y2="38000"/>
                        <a14:foregroundMark x1="5222" y1="21333" x2="5222" y2="21333"/>
                        <a14:foregroundMark x1="10556" y1="84667" x2="10556" y2="84667"/>
                      </a14:backgroundRemoval>
                    </a14:imgEffect>
                  </a14:imgLayer>
                </a14:imgProps>
              </a:ext>
              <a:ext uri="{28A0092B-C50C-407E-A947-70E740481C1C}">
                <a14:useLocalDpi xmlns:a14="http://schemas.microsoft.com/office/drawing/2010/main" val="0"/>
              </a:ext>
            </a:extLst>
          </a:blip>
          <a:srcRect l="53458" t="3680" b="48127"/>
          <a:stretch/>
        </p:blipFill>
        <p:spPr bwMode="auto">
          <a:xfrm>
            <a:off x="4625658" y="1314855"/>
            <a:ext cx="2497091" cy="258566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Elemento, Gráfico, Diagrama De imagen png - imagen transparente descarga  gratuita">
            <a:extLst>
              <a:ext uri="{FF2B5EF4-FFF2-40B4-BE49-F238E27FC236}">
                <a16:creationId xmlns:a16="http://schemas.microsoft.com/office/drawing/2014/main" id="{0B922D3D-5122-1C1F-9D1A-612B3864604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000" b="96111" l="5222" r="96000">
                        <a14:foregroundMark x1="8111" y1="19444" x2="8111" y2="19444"/>
                        <a14:foregroundMark x1="7444" y1="39556" x2="7444" y2="39556"/>
                        <a14:foregroundMark x1="26556" y1="4333" x2="26556" y2="4333"/>
                        <a14:foregroundMark x1="6667" y1="22778" x2="6667" y2="22778"/>
                        <a14:foregroundMark x1="59111" y1="17222" x2="59111" y2="17222"/>
                        <a14:foregroundMark x1="62000" y1="34222" x2="62000" y2="34222"/>
                        <a14:foregroundMark x1="67556" y1="38111" x2="67556" y2="38111"/>
                        <a14:foregroundMark x1="92556" y1="30778" x2="92556" y2="30778"/>
                        <a14:foregroundMark x1="92444" y1="14000" x2="92444" y2="14000"/>
                        <a14:foregroundMark x1="96333" y1="22000" x2="96333" y2="22000"/>
                        <a14:foregroundMark x1="16111" y1="38111" x2="16111" y2="38111"/>
                        <a14:foregroundMark x1="17778" y1="86333" x2="17778" y2="86333"/>
                        <a14:foregroundMark x1="5667" y1="70556" x2="5667" y2="70556"/>
                        <a14:foregroundMark x1="15889" y1="96222" x2="15889" y2="96222"/>
                        <a14:foregroundMark x1="76556" y1="6333" x2="76556" y2="6333"/>
                        <a14:foregroundMark x1="67778" y1="40222" x2="67778" y2="40222"/>
                        <a14:foregroundMark x1="64444" y1="38000" x2="64444" y2="38000"/>
                        <a14:foregroundMark x1="5222" y1="21333" x2="5222" y2="21333"/>
                        <a14:foregroundMark x1="10556" y1="84667" x2="10556" y2="84667"/>
                      </a14:backgroundRemoval>
                    </a14:imgEffect>
                  </a14:imgLayer>
                </a14:imgProps>
              </a:ext>
              <a:ext uri="{28A0092B-C50C-407E-A947-70E740481C1C}">
                <a14:useLocalDpi xmlns:a14="http://schemas.microsoft.com/office/drawing/2010/main" val="0"/>
              </a:ext>
            </a:extLst>
          </a:blip>
          <a:srcRect r="49795" b="50000"/>
          <a:stretch/>
        </p:blipFill>
        <p:spPr bwMode="auto">
          <a:xfrm>
            <a:off x="364280" y="1032292"/>
            <a:ext cx="2827606" cy="281605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43572DF-5E5A-830C-266B-0924634A6CDA}"/>
              </a:ext>
            </a:extLst>
          </p:cNvPr>
          <p:cNvSpPr>
            <a:spLocks noGrp="1"/>
          </p:cNvSpPr>
          <p:nvPr>
            <p:ph type="title"/>
          </p:nvPr>
        </p:nvSpPr>
        <p:spPr>
          <a:xfrm>
            <a:off x="1036261" y="-80641"/>
            <a:ext cx="10515600" cy="1325563"/>
          </a:xfrm>
        </p:spPr>
        <p:txBody>
          <a:bodyPr>
            <a:normAutofit/>
          </a:bodyPr>
          <a:lstStyle/>
          <a:p>
            <a:pPr algn="ctr"/>
            <a:r>
              <a:rPr lang="es-MX" sz="3600" b="1" dirty="0">
                <a:solidFill>
                  <a:srgbClr val="FF0000"/>
                </a:solidFill>
                <a:latin typeface="Congenial Black" panose="020B0604020202020204" pitchFamily="2" charset="0"/>
                <a:cs typeface="Times New Roman" panose="02020603050405020304" pitchFamily="18" charset="0"/>
              </a:rPr>
              <a:t>New </a:t>
            </a:r>
            <a:r>
              <a:rPr lang="es-MX" sz="3600" b="1" dirty="0" err="1">
                <a:solidFill>
                  <a:srgbClr val="FF0000"/>
                </a:solidFill>
                <a:latin typeface="Congenial Black" panose="020B0604020202020204" pitchFamily="2" charset="0"/>
                <a:cs typeface="Times New Roman" panose="02020603050405020304" pitchFamily="18" charset="0"/>
              </a:rPr>
              <a:t>Immersive</a:t>
            </a:r>
            <a:r>
              <a:rPr lang="es-MX" sz="3600" b="1" dirty="0">
                <a:solidFill>
                  <a:srgbClr val="FF0000"/>
                </a:solidFill>
                <a:latin typeface="Congenial Black" panose="020B0604020202020204" pitchFamily="2" charset="0"/>
                <a:cs typeface="Times New Roman" panose="02020603050405020304" pitchFamily="18" charset="0"/>
              </a:rPr>
              <a:t> Technologies </a:t>
            </a:r>
            <a:br>
              <a:rPr lang="es-MX" sz="3600" b="1" dirty="0">
                <a:solidFill>
                  <a:srgbClr val="FF0000"/>
                </a:solidFill>
                <a:latin typeface="Congenial Black" panose="020B0604020202020204" pitchFamily="2" charset="0"/>
                <a:cs typeface="Times New Roman" panose="02020603050405020304" pitchFamily="18" charset="0"/>
              </a:rPr>
            </a:br>
            <a:r>
              <a:rPr lang="es-MX" sz="3600" b="1" dirty="0">
                <a:solidFill>
                  <a:srgbClr val="FF0000"/>
                </a:solidFill>
                <a:latin typeface="Congenial Black" panose="020B0604020202020204" pitchFamily="2" charset="0"/>
                <a:cs typeface="Times New Roman" panose="02020603050405020304" pitchFamily="18" charset="0"/>
              </a:rPr>
              <a:t>&amp; Creative Brand </a:t>
            </a:r>
            <a:r>
              <a:rPr lang="es-MX" sz="3600" b="1" dirty="0" err="1">
                <a:solidFill>
                  <a:srgbClr val="FF0000"/>
                </a:solidFill>
                <a:latin typeface="Congenial Black" panose="020B0604020202020204" pitchFamily="2" charset="0"/>
                <a:cs typeface="Times New Roman" panose="02020603050405020304" pitchFamily="18" charset="0"/>
              </a:rPr>
              <a:t>Communications</a:t>
            </a:r>
            <a:endParaRPr lang="es-MX" sz="3600" dirty="0">
              <a:solidFill>
                <a:srgbClr val="FF0000"/>
              </a:solidFill>
            </a:endParaRPr>
          </a:p>
        </p:txBody>
      </p:sp>
      <p:sp>
        <p:nvSpPr>
          <p:cNvPr id="5" name="CuadroTexto 4">
            <a:extLst>
              <a:ext uri="{FF2B5EF4-FFF2-40B4-BE49-F238E27FC236}">
                <a16:creationId xmlns:a16="http://schemas.microsoft.com/office/drawing/2014/main" id="{756A5313-EAFD-2BFF-484B-1142C977A1C6}"/>
              </a:ext>
            </a:extLst>
          </p:cNvPr>
          <p:cNvSpPr txBox="1"/>
          <p:nvPr/>
        </p:nvSpPr>
        <p:spPr>
          <a:xfrm>
            <a:off x="1036261" y="1688925"/>
            <a:ext cx="1592439" cy="1200329"/>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Virtual Reality (VR)</a:t>
            </a:r>
            <a:endParaRPr lang="es-MX" sz="2400" b="1" dirty="0">
              <a:effectLst>
                <a:outerShdw blurRad="38100" dist="38100" dir="2700000" algn="tl">
                  <a:srgbClr val="000000">
                    <a:alpha val="43137"/>
                  </a:srgbClr>
                </a:outerShdw>
              </a:effectLst>
              <a:latin typeface="Avenir Next LT Pro" panose="020B0504020202020204" pitchFamily="34" charset="0"/>
            </a:endParaRPr>
          </a:p>
        </p:txBody>
      </p:sp>
      <p:sp>
        <p:nvSpPr>
          <p:cNvPr id="12" name="CuadroTexto 11">
            <a:extLst>
              <a:ext uri="{FF2B5EF4-FFF2-40B4-BE49-F238E27FC236}">
                <a16:creationId xmlns:a16="http://schemas.microsoft.com/office/drawing/2014/main" id="{1B6F9C74-A251-1F21-959B-D2EBE118D218}"/>
              </a:ext>
            </a:extLst>
          </p:cNvPr>
          <p:cNvSpPr txBox="1"/>
          <p:nvPr/>
        </p:nvSpPr>
        <p:spPr>
          <a:xfrm>
            <a:off x="4973055" y="1840153"/>
            <a:ext cx="1802296" cy="1200329"/>
          </a:xfrm>
          <a:prstGeom prst="rect">
            <a:avLst/>
          </a:prstGeom>
          <a:noFill/>
        </p:spPr>
        <p:txBody>
          <a:bodyPr wrap="square" rtlCol="0">
            <a:spAutoFit/>
          </a:bodyPr>
          <a:lstStyle/>
          <a:p>
            <a:pPr algn="ctr"/>
            <a:r>
              <a:rPr lang="en-US" sz="2200" b="1" dirty="0">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Augmented</a:t>
            </a:r>
          </a:p>
          <a:p>
            <a:pPr algn="ctr"/>
            <a:r>
              <a:rPr lang="en-US" sz="2400" b="1" dirty="0">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Reality (AR)</a:t>
            </a:r>
            <a:endParaRPr lang="es-MX" sz="2400" b="1" dirty="0">
              <a:effectLst>
                <a:outerShdw blurRad="38100" dist="38100" dir="2700000" algn="tl">
                  <a:srgbClr val="000000">
                    <a:alpha val="43137"/>
                  </a:srgbClr>
                </a:outerShdw>
              </a:effectLst>
              <a:latin typeface="Avenir Next LT Pro" panose="020B0504020202020204" pitchFamily="34" charset="0"/>
            </a:endParaRPr>
          </a:p>
        </p:txBody>
      </p:sp>
      <p:sp>
        <p:nvSpPr>
          <p:cNvPr id="13" name="CuadroTexto 12">
            <a:extLst>
              <a:ext uri="{FF2B5EF4-FFF2-40B4-BE49-F238E27FC236}">
                <a16:creationId xmlns:a16="http://schemas.microsoft.com/office/drawing/2014/main" id="{664096FC-3F13-3CB9-132B-120981F1BEA2}"/>
              </a:ext>
            </a:extLst>
          </p:cNvPr>
          <p:cNvSpPr txBox="1"/>
          <p:nvPr/>
        </p:nvSpPr>
        <p:spPr>
          <a:xfrm>
            <a:off x="9086573" y="1681490"/>
            <a:ext cx="1981201" cy="1200329"/>
          </a:xfrm>
          <a:prstGeom prst="rect">
            <a:avLst/>
          </a:prstGeom>
          <a:noFill/>
        </p:spPr>
        <p:txBody>
          <a:bodyPr wrap="square" rtlCol="0">
            <a:spAutoFit/>
          </a:bodyPr>
          <a:lstStyle/>
          <a:p>
            <a:pPr algn="ctr"/>
            <a:r>
              <a:rPr lang="en-US" sz="2350" b="1" dirty="0">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Diminished</a:t>
            </a:r>
            <a:r>
              <a:rPr lang="en-US" sz="2400" b="1" dirty="0">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 Reality </a:t>
            </a:r>
          </a:p>
          <a:p>
            <a:pPr algn="ctr"/>
            <a:r>
              <a:rPr lang="en-US" sz="2400" b="1" dirty="0">
                <a:effectLst>
                  <a:outerShdw blurRad="38100" dist="38100" dir="2700000" algn="tl">
                    <a:srgbClr val="000000">
                      <a:alpha val="43137"/>
                    </a:srgbClr>
                  </a:outerShdw>
                </a:effectLst>
                <a:latin typeface="Avenir Next LT Pro" panose="020B0504020202020204" pitchFamily="34" charset="0"/>
                <a:ea typeface="Times New Roman" panose="02020603050405020304" pitchFamily="18" charset="0"/>
              </a:rPr>
              <a:t>(DR)</a:t>
            </a:r>
            <a:endParaRPr lang="es-MX" sz="2400" b="1" dirty="0">
              <a:effectLst>
                <a:outerShdw blurRad="38100" dist="38100" dir="2700000" algn="tl">
                  <a:srgbClr val="000000">
                    <a:alpha val="43137"/>
                  </a:srgbClr>
                </a:outerShdw>
              </a:effectLst>
              <a:latin typeface="Avenir Next LT Pro" panose="020B0504020202020204" pitchFamily="34" charset="0"/>
            </a:endParaRPr>
          </a:p>
        </p:txBody>
      </p:sp>
      <p:sp>
        <p:nvSpPr>
          <p:cNvPr id="21" name="Marcador de contenido 2">
            <a:extLst>
              <a:ext uri="{FF2B5EF4-FFF2-40B4-BE49-F238E27FC236}">
                <a16:creationId xmlns:a16="http://schemas.microsoft.com/office/drawing/2014/main" id="{F3FCFFF0-4B93-4D33-0A55-EAA8DBBAF604}"/>
              </a:ext>
            </a:extLst>
          </p:cNvPr>
          <p:cNvSpPr>
            <a:spLocks noGrp="1"/>
          </p:cNvSpPr>
          <p:nvPr>
            <p:ph idx="1"/>
          </p:nvPr>
        </p:nvSpPr>
        <p:spPr>
          <a:xfrm>
            <a:off x="0" y="3848345"/>
            <a:ext cx="3962685" cy="4351338"/>
          </a:xfrm>
          <a:solidFill>
            <a:schemeClr val="bg1"/>
          </a:solidFill>
          <a:ln>
            <a:solidFill>
              <a:srgbClr val="0070C0"/>
            </a:solidFill>
          </a:ln>
        </p:spPr>
        <p:txBody>
          <a:bodyPr>
            <a:normAutofit/>
          </a:bodyPr>
          <a:lstStyle/>
          <a:p>
            <a:pPr marL="0" indent="0" algn="just">
              <a:buNone/>
            </a:pPr>
            <a:r>
              <a:rPr lang="en-US" sz="1400" dirty="0">
                <a:latin typeface="Arial Black" panose="020B0A04020102020204" pitchFamily="34" charset="0"/>
                <a:cs typeface="Times New Roman" panose="02020603050405020304" pitchFamily="18" charset="0"/>
              </a:rPr>
              <a:t>The technology allows the creation of a new dimension in which it is possible to interact with any other person, object, character and/or brand. </a:t>
            </a:r>
          </a:p>
          <a:p>
            <a:pPr marL="0" indent="0" algn="just">
              <a:buNone/>
            </a:pPr>
            <a:r>
              <a:rPr lang="en-US" sz="1400" dirty="0">
                <a:latin typeface="Arial Black" panose="020B0A04020102020204" pitchFamily="34" charset="0"/>
                <a:cs typeface="Times New Roman" panose="02020603050405020304" pitchFamily="18" charset="0"/>
              </a:rPr>
              <a:t>This computer-generated environment makes users feel as if they are physically in this virtual world by providing real time simulations and interactions using distinct auditory, visual, tactile, and olfactory sensory channels (</a:t>
            </a:r>
            <a:r>
              <a:rPr lang="en-US" sz="1400" dirty="0" err="1">
                <a:latin typeface="Arial Black" panose="020B0A04020102020204" pitchFamily="34" charset="0"/>
                <a:cs typeface="Times New Roman" panose="02020603050405020304" pitchFamily="18" charset="0"/>
              </a:rPr>
              <a:t>Burdea</a:t>
            </a:r>
            <a:r>
              <a:rPr lang="en-US" sz="1400" dirty="0">
                <a:latin typeface="Arial Black" panose="020B0A04020102020204" pitchFamily="34" charset="0"/>
                <a:cs typeface="Times New Roman" panose="02020603050405020304" pitchFamily="18" charset="0"/>
              </a:rPr>
              <a:t>, 1993). </a:t>
            </a:r>
            <a:endParaRPr lang="es-MX" sz="1400" dirty="0">
              <a:latin typeface="Arial Black" panose="020B0A04020102020204" pitchFamily="34" charset="0"/>
              <a:cs typeface="Times New Roman" panose="02020603050405020304" pitchFamily="18" charset="0"/>
            </a:endParaRPr>
          </a:p>
        </p:txBody>
      </p:sp>
      <p:sp>
        <p:nvSpPr>
          <p:cNvPr id="22" name="Marcador de contenido 2">
            <a:extLst>
              <a:ext uri="{FF2B5EF4-FFF2-40B4-BE49-F238E27FC236}">
                <a16:creationId xmlns:a16="http://schemas.microsoft.com/office/drawing/2014/main" id="{89D83A2C-B132-5615-5B35-5153134F2911}"/>
              </a:ext>
            </a:extLst>
          </p:cNvPr>
          <p:cNvSpPr txBox="1">
            <a:spLocks/>
          </p:cNvSpPr>
          <p:nvPr/>
        </p:nvSpPr>
        <p:spPr>
          <a:xfrm>
            <a:off x="4468187" y="3817519"/>
            <a:ext cx="41010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1400" dirty="0">
                <a:latin typeface="Arial Black" panose="020B0A04020102020204" pitchFamily="34" charset="0"/>
                <a:cs typeface="Times New Roman" panose="02020603050405020304" pitchFamily="18" charset="0"/>
              </a:rPr>
              <a:t>This is an</a:t>
            </a:r>
            <a:r>
              <a:rPr lang="en-US" sz="1400" dirty="0">
                <a:latin typeface="Arial Black" panose="020B0A04020102020204" pitchFamily="34" charset="0"/>
                <a:cs typeface="Times New Roman" panose="02020603050405020304" pitchFamily="18" charset="0"/>
              </a:rPr>
              <a:t> «enriched» or «augmented» environment which combines physical and intangible spaces and objects. </a:t>
            </a:r>
          </a:p>
          <a:p>
            <a:pPr marL="0" indent="0" algn="just">
              <a:buFont typeface="Arial" panose="020B0604020202020204" pitchFamily="34" charset="0"/>
              <a:buNone/>
            </a:pPr>
            <a:r>
              <a:rPr lang="en-US" sz="1400" dirty="0">
                <a:latin typeface="Arial Black" panose="020B0A04020102020204" pitchFamily="34" charset="0"/>
                <a:cs typeface="Times New Roman" panose="02020603050405020304" pitchFamily="18" charset="0"/>
              </a:rPr>
              <a:t>This new environment gives users, like brands, the ability to create avatars, images, objects, or texts through a computer. </a:t>
            </a:r>
          </a:p>
          <a:p>
            <a:pPr marL="0" indent="0" algn="just">
              <a:buFont typeface="Arial" panose="020B0604020202020204" pitchFamily="34" charset="0"/>
              <a:buNone/>
            </a:pPr>
            <a:r>
              <a:rPr lang="en-US" sz="1400" dirty="0">
                <a:latin typeface="Arial Black" panose="020B0A04020102020204" pitchFamily="34" charset="0"/>
                <a:cs typeface="Times New Roman" panose="02020603050405020304" pitchFamily="18" charset="0"/>
              </a:rPr>
              <a:t>In AR, brands could superimpose virtual elements onto the real world by providing additional relevant information to the environment the user/consumer is actually seeing.</a:t>
            </a:r>
            <a:endParaRPr lang="es-MX" sz="1400" dirty="0">
              <a:latin typeface="Arial Black" panose="020B0A04020102020204" pitchFamily="34" charset="0"/>
              <a:cs typeface="Times New Roman" panose="02020603050405020304" pitchFamily="18" charset="0"/>
            </a:endParaRPr>
          </a:p>
        </p:txBody>
      </p:sp>
      <p:pic>
        <p:nvPicPr>
          <p:cNvPr id="24" name="Picture 2" descr="Top 5 Herramientas para Crear Apps de Realidad Aumentada | Estudio Alfa">
            <a:extLst>
              <a:ext uri="{FF2B5EF4-FFF2-40B4-BE49-F238E27FC236}">
                <a16:creationId xmlns:a16="http://schemas.microsoft.com/office/drawing/2014/main" id="{7F12A101-3C04-4E9B-5554-396596E7A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2459" y="2678079"/>
            <a:ext cx="1567979" cy="1044836"/>
          </a:xfrm>
          <a:prstGeom prst="rect">
            <a:avLst/>
          </a:prstGeom>
          <a:noFill/>
          <a:extLst>
            <a:ext uri="{909E8E84-426E-40DD-AFC4-6F175D3DCCD1}">
              <a14:hiddenFill xmlns:a14="http://schemas.microsoft.com/office/drawing/2010/main">
                <a:solidFill>
                  <a:srgbClr val="FFFFFF"/>
                </a:solidFill>
              </a14:hiddenFill>
            </a:ext>
          </a:extLst>
        </p:spPr>
      </p:pic>
      <p:sp>
        <p:nvSpPr>
          <p:cNvPr id="25" name="Marcador de contenido 2">
            <a:extLst>
              <a:ext uri="{FF2B5EF4-FFF2-40B4-BE49-F238E27FC236}">
                <a16:creationId xmlns:a16="http://schemas.microsoft.com/office/drawing/2014/main" id="{D5F8D0D3-7A11-B7F4-A9FD-7D348AAAC6EB}"/>
              </a:ext>
            </a:extLst>
          </p:cNvPr>
          <p:cNvSpPr txBox="1">
            <a:spLocks/>
          </p:cNvSpPr>
          <p:nvPr/>
        </p:nvSpPr>
        <p:spPr>
          <a:xfrm>
            <a:off x="8842981" y="3821251"/>
            <a:ext cx="3294697" cy="2621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1400" dirty="0">
                <a:latin typeface="Arial Black" panose="020B0A04020102020204" pitchFamily="34" charset="0"/>
                <a:cs typeface="Times New Roman" panose="02020603050405020304" pitchFamily="18" charset="0"/>
              </a:rPr>
              <a:t>DR consists of the use of techniques extracted from augmented reality, but with the opposite objective, allowing users/brands to subtract or eliminate real objects (Azuma, 1997). </a:t>
            </a:r>
          </a:p>
          <a:p>
            <a:pPr marL="0" indent="0" algn="just">
              <a:buFont typeface="Arial" panose="020B0604020202020204" pitchFamily="34" charset="0"/>
              <a:buNone/>
            </a:pPr>
            <a:r>
              <a:rPr lang="en-GB" sz="1400" dirty="0">
                <a:latin typeface="Arial Black" panose="020B0A04020102020204" pitchFamily="34" charset="0"/>
                <a:cs typeface="Times New Roman" panose="02020603050405020304" pitchFamily="18" charset="0"/>
              </a:rPr>
              <a:t>This extraction of objects could be useful in brand narratives and gamification strategies.</a:t>
            </a:r>
            <a:endParaRPr lang="es-MX" sz="1400" dirty="0">
              <a:latin typeface="Arial Black" panose="020B0A04020102020204" pitchFamily="34" charset="0"/>
              <a:cs typeface="Times New Roman" panose="02020603050405020304" pitchFamily="18" charset="0"/>
            </a:endParaRPr>
          </a:p>
          <a:p>
            <a:pPr marL="0" indent="0">
              <a:buFont typeface="Arial" panose="020B0604020202020204" pitchFamily="34" charset="0"/>
              <a:buNone/>
            </a:pPr>
            <a:endParaRPr lang="es-MX" sz="2400" dirty="0">
              <a:latin typeface="Avenir Next LT Pro" panose="020B0504020202020204" pitchFamily="34" charset="0"/>
              <a:cs typeface="Times New Roman" panose="02020603050405020304" pitchFamily="18" charset="0"/>
            </a:endParaRPr>
          </a:p>
        </p:txBody>
      </p:sp>
      <p:pic>
        <p:nvPicPr>
          <p:cNvPr id="27" name="Picture 2" descr="Augmented Reality is easy. Diminished Reality is where the real magic  happens. | by Eduardo Siman | Medium">
            <a:extLst>
              <a:ext uri="{FF2B5EF4-FFF2-40B4-BE49-F238E27FC236}">
                <a16:creationId xmlns:a16="http://schemas.microsoft.com/office/drawing/2014/main" id="{7F94E2D9-255A-6CC9-9E57-D78AD12DD9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4295" y="2881819"/>
            <a:ext cx="1981201" cy="7698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283F7E06-E722-8B50-A904-71DCC42D5577}"/>
              </a:ext>
            </a:extLst>
          </p:cNvPr>
          <p:cNvPicPr>
            <a:picLocks noChangeAspect="1"/>
          </p:cNvPicPr>
          <p:nvPr/>
        </p:nvPicPr>
        <p:blipFill>
          <a:blip r:embed="rId7"/>
          <a:stretch>
            <a:fillRect/>
          </a:stretch>
        </p:blipFill>
        <p:spPr>
          <a:xfrm>
            <a:off x="2242129" y="2864817"/>
            <a:ext cx="1673000" cy="936880"/>
          </a:xfrm>
          <a:prstGeom prst="rect">
            <a:avLst/>
          </a:prstGeom>
        </p:spPr>
      </p:pic>
    </p:spTree>
    <p:extLst>
      <p:ext uri="{BB962C8B-B14F-4D97-AF65-F5344CB8AC3E}">
        <p14:creationId xmlns:p14="http://schemas.microsoft.com/office/powerpoint/2010/main" val="1483911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44155-8456-9693-AB19-3ACFDFF2C462}"/>
              </a:ext>
            </a:extLst>
          </p:cNvPr>
          <p:cNvSpPr>
            <a:spLocks noGrp="1"/>
          </p:cNvSpPr>
          <p:nvPr>
            <p:ph type="title"/>
          </p:nvPr>
        </p:nvSpPr>
        <p:spPr>
          <a:xfrm>
            <a:off x="838200" y="0"/>
            <a:ext cx="10515600" cy="1325563"/>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latin typeface="Arial Black" panose="020B0A04020102020204" pitchFamily="34" charset="0"/>
                <a:cs typeface="Times New Roman" panose="02020603050405020304" pitchFamily="18" charset="0"/>
              </a:rPr>
              <a:t>3. Methodology</a:t>
            </a:r>
            <a:endParaRPr lang="es-MX" sz="3600"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
        <p:nvSpPr>
          <p:cNvPr id="4" name="Marcador de contenido 2">
            <a:extLst>
              <a:ext uri="{FF2B5EF4-FFF2-40B4-BE49-F238E27FC236}">
                <a16:creationId xmlns:a16="http://schemas.microsoft.com/office/drawing/2014/main" id="{2C538627-008D-AD87-D4DD-0519FA1D0587}"/>
              </a:ext>
            </a:extLst>
          </p:cNvPr>
          <p:cNvSpPr>
            <a:spLocks noGrp="1"/>
          </p:cNvSpPr>
          <p:nvPr>
            <p:ph idx="1"/>
          </p:nvPr>
        </p:nvSpPr>
        <p:spPr>
          <a:xfrm>
            <a:off x="561702" y="1374720"/>
            <a:ext cx="8347167" cy="4477439"/>
          </a:xfrm>
        </p:spPr>
        <p:txBody>
          <a:bodyPr>
            <a:noAutofit/>
          </a:bodyPr>
          <a:lstStyle/>
          <a:p>
            <a:pPr marL="0" indent="0" algn="just">
              <a:spcAft>
                <a:spcPts val="400"/>
              </a:spcAft>
              <a:buNone/>
            </a:pPr>
            <a:r>
              <a:rPr lang="en-US" sz="1800" dirty="0">
                <a:latin typeface="Arial Black" panose="020B0A04020102020204" pitchFamily="34" charset="0"/>
                <a:cs typeface="Times New Roman" panose="02020603050405020304" pitchFamily="18" charset="0"/>
              </a:rPr>
              <a:t>For the initial stage of this research, we focused on a literature review of articles, case studies, blogs and books related to virtual, augmented and diminished realities as well as artificial intelligence and holograms. </a:t>
            </a:r>
          </a:p>
          <a:p>
            <a:pPr marL="0" indent="0" algn="just">
              <a:spcAft>
                <a:spcPts val="400"/>
              </a:spcAft>
              <a:buNone/>
            </a:pPr>
            <a:r>
              <a:rPr lang="en-US" sz="1800" dirty="0">
                <a:latin typeface="Arial Black" panose="020B0A04020102020204" pitchFamily="34" charset="0"/>
                <a:cs typeface="Times New Roman" panose="02020603050405020304" pitchFamily="18" charset="0"/>
              </a:rPr>
              <a:t>Deep interviews with experts and executives in Mexico, Spain and the United States. who are already applying these technologies.</a:t>
            </a:r>
            <a:endParaRPr lang="es-MX" sz="1800" dirty="0">
              <a:latin typeface="Arial Black" panose="020B0A04020102020204" pitchFamily="34" charset="0"/>
              <a:cs typeface="Times New Roman" panose="02020603050405020304" pitchFamily="18" charset="0"/>
            </a:endParaRPr>
          </a:p>
          <a:p>
            <a:pPr marL="0" indent="0" algn="just">
              <a:buNone/>
            </a:pPr>
            <a:r>
              <a:rPr lang="en-US" sz="1800" dirty="0">
                <a:latin typeface="Arial Black" panose="020B0A04020102020204" pitchFamily="34" charset="0"/>
                <a:cs typeface="Times New Roman" panose="02020603050405020304" pitchFamily="18" charset="0"/>
              </a:rPr>
              <a:t>We used a simplified 6M Integrated Marketing Communications (IMC) framework (Dolan, R., 2000), which take into consideration, only 5 of the 6M: </a:t>
            </a:r>
          </a:p>
          <a:p>
            <a:pPr marL="0" indent="0" algn="just">
              <a:buNone/>
            </a:pPr>
            <a:endParaRPr lang="en-US" sz="800" dirty="0">
              <a:latin typeface="Arial Black" panose="020B0A04020102020204" pitchFamily="34" charset="0"/>
              <a:cs typeface="Times New Roman" panose="02020603050405020304" pitchFamily="18" charset="0"/>
            </a:endParaRPr>
          </a:p>
          <a:p>
            <a:pPr lvl="1" algn="just">
              <a:lnSpc>
                <a:spcPct val="100000"/>
              </a:lnSpc>
              <a:spcBef>
                <a:spcPts val="0"/>
              </a:spcBef>
            </a:pPr>
            <a:r>
              <a:rPr lang="en-US" sz="1800" dirty="0">
                <a:solidFill>
                  <a:srgbClr val="0070C0"/>
                </a:solidFill>
                <a:latin typeface="Arial Black" panose="020B0A04020102020204" pitchFamily="34" charset="0"/>
                <a:cs typeface="Times New Roman" panose="02020603050405020304" pitchFamily="18" charset="0"/>
              </a:rPr>
              <a:t>Mission     (objectives) </a:t>
            </a:r>
          </a:p>
          <a:p>
            <a:pPr lvl="1" algn="just">
              <a:lnSpc>
                <a:spcPct val="100000"/>
              </a:lnSpc>
              <a:spcBef>
                <a:spcPts val="0"/>
              </a:spcBef>
            </a:pPr>
            <a:r>
              <a:rPr lang="en-US" sz="1800" dirty="0">
                <a:solidFill>
                  <a:srgbClr val="0070C0"/>
                </a:solidFill>
                <a:latin typeface="Arial Black" panose="020B0A04020102020204" pitchFamily="34" charset="0"/>
                <a:cs typeface="Times New Roman" panose="02020603050405020304" pitchFamily="18" charset="0"/>
              </a:rPr>
              <a:t>Market      (target markets) </a:t>
            </a:r>
          </a:p>
          <a:p>
            <a:pPr lvl="1" algn="just">
              <a:lnSpc>
                <a:spcPct val="100000"/>
              </a:lnSpc>
              <a:spcBef>
                <a:spcPts val="0"/>
              </a:spcBef>
            </a:pPr>
            <a:r>
              <a:rPr lang="en-US" sz="1800" dirty="0">
                <a:solidFill>
                  <a:srgbClr val="0070C0"/>
                </a:solidFill>
                <a:latin typeface="Arial Black" panose="020B0A04020102020204" pitchFamily="34" charset="0"/>
                <a:cs typeface="Times New Roman" panose="02020603050405020304" pitchFamily="18" charset="0"/>
              </a:rPr>
              <a:t>Message   (to be communicate) </a:t>
            </a:r>
          </a:p>
          <a:p>
            <a:pPr lvl="1" algn="just">
              <a:lnSpc>
                <a:spcPct val="100000"/>
              </a:lnSpc>
              <a:spcBef>
                <a:spcPts val="0"/>
              </a:spcBef>
            </a:pPr>
            <a:r>
              <a:rPr lang="en-US" sz="1800" dirty="0">
                <a:solidFill>
                  <a:srgbClr val="0070C0"/>
                </a:solidFill>
                <a:latin typeface="Arial Black" panose="020B0A04020102020204" pitchFamily="34" charset="0"/>
                <a:cs typeface="Times New Roman" panose="02020603050405020304" pitchFamily="18" charset="0"/>
              </a:rPr>
              <a:t>Media        (media mix to be used) </a:t>
            </a:r>
          </a:p>
          <a:p>
            <a:pPr lvl="1" algn="just">
              <a:lnSpc>
                <a:spcPct val="100000"/>
              </a:lnSpc>
              <a:spcBef>
                <a:spcPts val="0"/>
              </a:spcBef>
            </a:pPr>
            <a:r>
              <a:rPr lang="en-US" sz="1800" dirty="0">
                <a:solidFill>
                  <a:srgbClr val="0070C0"/>
                </a:solidFill>
                <a:latin typeface="Arial Black" panose="020B0A04020102020204" pitchFamily="34" charset="0"/>
                <a:cs typeface="Times New Roman" panose="02020603050405020304" pitchFamily="18" charset="0"/>
              </a:rPr>
              <a:t>Metrics      (KPIs to be used).</a:t>
            </a:r>
            <a:endParaRPr lang="es-MX" sz="1600" dirty="0">
              <a:solidFill>
                <a:srgbClr val="0070C0"/>
              </a:solidFill>
              <a:latin typeface="Arial Black" panose="020B0A04020102020204" pitchFamily="34" charset="0"/>
              <a:cs typeface="Times New Roman" panose="02020603050405020304" pitchFamily="18" charset="0"/>
            </a:endParaRPr>
          </a:p>
        </p:txBody>
      </p:sp>
      <p:pic>
        <p:nvPicPr>
          <p:cNvPr id="1026" name="Picture 2" descr="Artículo - Iconos gratis de interfaz">
            <a:extLst>
              <a:ext uri="{FF2B5EF4-FFF2-40B4-BE49-F238E27FC236}">
                <a16:creationId xmlns:a16="http://schemas.microsoft.com/office/drawing/2014/main" id="{BCA763DA-F5C9-A0D1-5777-7A4097D7A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39805">
            <a:off x="9813272" y="1576956"/>
            <a:ext cx="1868438" cy="18684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pos de artículos – Comunicar. Escuela de Autores">
            <a:extLst>
              <a:ext uri="{FF2B5EF4-FFF2-40B4-BE49-F238E27FC236}">
                <a16:creationId xmlns:a16="http://schemas.microsoft.com/office/drawing/2014/main" id="{BB2ED055-EDB5-9F48-4845-6A42C2782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1939" y="3553097"/>
            <a:ext cx="2568359" cy="171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86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44155-8456-9693-AB19-3ACFDFF2C462}"/>
              </a:ext>
            </a:extLst>
          </p:cNvPr>
          <p:cNvSpPr>
            <a:spLocks noGrp="1"/>
          </p:cNvSpPr>
          <p:nvPr>
            <p:ph type="title"/>
          </p:nvPr>
        </p:nvSpPr>
        <p:spPr>
          <a:xfrm>
            <a:off x="838200" y="22583"/>
            <a:ext cx="10515600" cy="962155"/>
          </a:xfrm>
        </p:spPr>
        <p:txBody>
          <a:bodyPr>
            <a:normAutofit fontScale="90000"/>
          </a:bodyPr>
          <a:lstStyle/>
          <a:p>
            <a:pPr algn="ctr"/>
            <a:r>
              <a:rPr lang="en-US" sz="3600" b="1" dirty="0">
                <a:solidFill>
                  <a:srgbClr val="0070C0"/>
                </a:solidFill>
                <a:latin typeface="Congenial Black" panose="020B0604020202020204" pitchFamily="2" charset="0"/>
                <a:cs typeface="Times New Roman" panose="02020603050405020304" pitchFamily="18" charset="0"/>
              </a:rPr>
              <a:t>Case Study 1: </a:t>
            </a:r>
            <a:r>
              <a:rPr lang="en-US" b="1" dirty="0">
                <a:solidFill>
                  <a:srgbClr val="FF0000"/>
                </a:solidFill>
                <a:latin typeface="Congenial Black" panose="020B0604020202020204" pitchFamily="2" charset="0"/>
                <a:cs typeface="Times New Roman" panose="02020603050405020304" pitchFamily="18" charset="0"/>
              </a:rPr>
              <a:t>Avocados from Mexico </a:t>
            </a:r>
            <a:r>
              <a:rPr lang="en-US" sz="4000" b="1" dirty="0">
                <a:solidFill>
                  <a:srgbClr val="FF0000"/>
                </a:solidFill>
                <a:latin typeface="Congenial Black" panose="020B0604020202020204" pitchFamily="2" charset="0"/>
                <a:cs typeface="Times New Roman" panose="02020603050405020304" pitchFamily="18" charset="0"/>
              </a:rPr>
              <a:t>(AFM)</a:t>
            </a:r>
            <a:endParaRPr lang="es-MX" dirty="0">
              <a:solidFill>
                <a:srgbClr val="FF0000"/>
              </a:solidFill>
            </a:endParaRPr>
          </a:p>
        </p:txBody>
      </p:sp>
      <p:sp>
        <p:nvSpPr>
          <p:cNvPr id="4" name="Marcador de contenido 2">
            <a:extLst>
              <a:ext uri="{FF2B5EF4-FFF2-40B4-BE49-F238E27FC236}">
                <a16:creationId xmlns:a16="http://schemas.microsoft.com/office/drawing/2014/main" id="{2C538627-008D-AD87-D4DD-0519FA1D0587}"/>
              </a:ext>
            </a:extLst>
          </p:cNvPr>
          <p:cNvSpPr>
            <a:spLocks noGrp="1"/>
          </p:cNvSpPr>
          <p:nvPr>
            <p:ph idx="1"/>
          </p:nvPr>
        </p:nvSpPr>
        <p:spPr>
          <a:xfrm>
            <a:off x="3931921" y="984738"/>
            <a:ext cx="8061958" cy="4949191"/>
          </a:xfrm>
        </p:spPr>
        <p:txBody>
          <a:bodyPr>
            <a:noAutofit/>
          </a:bodyPr>
          <a:lstStyle/>
          <a:p>
            <a:pPr marL="0" indent="0" algn="ctr">
              <a:lnSpc>
                <a:spcPct val="100000"/>
              </a:lnSpc>
              <a:spcBef>
                <a:spcPts val="0"/>
              </a:spcBef>
              <a:buNone/>
            </a:pPr>
            <a:r>
              <a:rPr lang="en-US" sz="1800" b="1" i="1" dirty="0">
                <a:solidFill>
                  <a:srgbClr val="0070C0"/>
                </a:solidFill>
                <a:latin typeface="Avenir Next LT Pro" panose="020B0504020202020204" pitchFamily="34" charset="0"/>
                <a:cs typeface="Times New Roman" panose="02020603050405020304" pitchFamily="18" charset="0"/>
              </a:rPr>
              <a:t>Multi-channel Shoppable Campaign &amp; </a:t>
            </a:r>
          </a:p>
          <a:p>
            <a:pPr marL="0" indent="0" algn="ctr">
              <a:lnSpc>
                <a:spcPct val="100000"/>
              </a:lnSpc>
              <a:spcBef>
                <a:spcPts val="0"/>
              </a:spcBef>
              <a:buNone/>
            </a:pPr>
            <a:r>
              <a:rPr lang="en-US" sz="1800" b="1" i="1" dirty="0">
                <a:solidFill>
                  <a:srgbClr val="0070C0"/>
                </a:solidFill>
                <a:latin typeface="Avenir Next LT Pro" panose="020B0504020202020204" pitchFamily="34" charset="0"/>
                <a:cs typeface="Times New Roman" panose="02020603050405020304" pitchFamily="18" charset="0"/>
              </a:rPr>
              <a:t>House of Goodness, boosting sales in all channels</a:t>
            </a:r>
          </a:p>
          <a:p>
            <a:pPr marL="0" indent="0" algn="ctr">
              <a:lnSpc>
                <a:spcPct val="100000"/>
              </a:lnSpc>
              <a:spcBef>
                <a:spcPts val="0"/>
              </a:spcBef>
              <a:buNone/>
            </a:pPr>
            <a:endParaRPr lang="es-MX" sz="1200" b="1" i="1" dirty="0">
              <a:solidFill>
                <a:srgbClr val="0070C0"/>
              </a:solidFill>
              <a:latin typeface="Avenir Next LT Pro" panose="020B0504020202020204" pitchFamily="34" charset="0"/>
              <a:cs typeface="Times New Roman" panose="02020603050405020304" pitchFamily="18" charset="0"/>
            </a:endParaRPr>
          </a:p>
          <a:p>
            <a:pPr marL="0" indent="0" algn="just">
              <a:spcAft>
                <a:spcPts val="400"/>
              </a:spcAft>
              <a:buNone/>
            </a:pPr>
            <a:r>
              <a:rPr lang="en-US" sz="1600" u="sng" dirty="0">
                <a:solidFill>
                  <a:srgbClr val="0070C0"/>
                </a:solidFill>
                <a:latin typeface="Arial Black" panose="020B0A04020102020204" pitchFamily="34" charset="0"/>
                <a:cs typeface="Times New Roman" panose="02020603050405020304" pitchFamily="18" charset="0"/>
              </a:rPr>
              <a:t>Mission:</a:t>
            </a:r>
            <a:r>
              <a:rPr lang="en-US" sz="1600" dirty="0">
                <a:solidFill>
                  <a:srgbClr val="0070C0"/>
                </a:solidFill>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Drive brand awareness and engagement across all key social platforms, while also increasing purchase intent and placing avocados on the digital shelves of 40 retailers. </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u="sng" dirty="0">
                <a:solidFill>
                  <a:srgbClr val="0070C0"/>
                </a:solidFill>
                <a:latin typeface="Arial Black" panose="020B0A04020102020204" pitchFamily="34" charset="0"/>
                <a:cs typeface="Times New Roman" panose="02020603050405020304" pitchFamily="18" charset="0"/>
              </a:rPr>
              <a:t>Market:</a:t>
            </a:r>
            <a:r>
              <a:rPr lang="en-US" sz="1600" dirty="0">
                <a:solidFill>
                  <a:srgbClr val="0070C0"/>
                </a:solidFill>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Super Bowl´s audiences &amp; Retailers</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u="sng" dirty="0">
                <a:solidFill>
                  <a:srgbClr val="0070C0"/>
                </a:solidFill>
                <a:latin typeface="Arial Black" panose="020B0A04020102020204" pitchFamily="34" charset="0"/>
                <a:cs typeface="Times New Roman" panose="02020603050405020304" pitchFamily="18" charset="0"/>
              </a:rPr>
              <a:t>Message:</a:t>
            </a:r>
            <a:r>
              <a:rPr lang="en-US" sz="1600" dirty="0">
                <a:solidFill>
                  <a:srgbClr val="0070C0"/>
                </a:solidFill>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As consumers continue to buy more of their groceries online, AFM is leading the way by ensuring all digital and social media channels are shoppable with </a:t>
            </a:r>
            <a:r>
              <a:rPr lang="en-US" sz="1600" dirty="0" err="1">
                <a:latin typeface="Arial Black" panose="020B0A04020102020204" pitchFamily="34" charset="0"/>
                <a:cs typeface="Times New Roman" panose="02020603050405020304" pitchFamily="18" charset="0"/>
              </a:rPr>
              <a:t>MikMak</a:t>
            </a:r>
            <a:r>
              <a:rPr lang="en-US" sz="1600" dirty="0">
                <a:latin typeface="Arial Black" panose="020B0A04020102020204" pitchFamily="34" charset="0"/>
                <a:cs typeface="Times New Roman" panose="02020603050405020304" pitchFamily="18" charset="0"/>
              </a:rPr>
              <a:t> platform.</a:t>
            </a:r>
            <a:endParaRPr lang="es-MX" sz="1600" dirty="0">
              <a:latin typeface="Arial Black" panose="020B0A04020102020204" pitchFamily="34" charset="0"/>
              <a:cs typeface="Times New Roman" panose="02020603050405020304" pitchFamily="18" charset="0"/>
            </a:endParaRPr>
          </a:p>
          <a:p>
            <a:pPr marL="0" indent="0" algn="just">
              <a:spcAft>
                <a:spcPts val="400"/>
              </a:spcAft>
              <a:buNone/>
            </a:pPr>
            <a:r>
              <a:rPr lang="en-US" sz="1600" u="sng" dirty="0">
                <a:solidFill>
                  <a:srgbClr val="0070C0"/>
                </a:solidFill>
                <a:latin typeface="Arial Black" panose="020B0A04020102020204" pitchFamily="34" charset="0"/>
                <a:cs typeface="Times New Roman" panose="02020603050405020304" pitchFamily="18" charset="0"/>
              </a:rPr>
              <a:t>Media:</a:t>
            </a:r>
            <a:r>
              <a:rPr lang="en-US" sz="1600" dirty="0">
                <a:solidFill>
                  <a:srgbClr val="0070C0"/>
                </a:solidFill>
                <a:latin typeface="Arial Black" panose="020B0A04020102020204" pitchFamily="34" charset="0"/>
                <a:cs typeface="Times New Roman" panose="02020603050405020304" pitchFamily="18" charset="0"/>
              </a:rPr>
              <a:t> </a:t>
            </a:r>
            <a:r>
              <a:rPr lang="en-US" sz="1600" dirty="0">
                <a:latin typeface="Arial Black" panose="020B0A04020102020204" pitchFamily="34" charset="0"/>
                <a:cs typeface="Times New Roman" panose="02020603050405020304" pitchFamily="18" charset="0"/>
              </a:rPr>
              <a:t>The virtual home features several spaces and unique experiences that consumers can navigate through, this include a selfie with Drew </a:t>
            </a:r>
            <a:r>
              <a:rPr lang="en-US" sz="1600" dirty="0" err="1">
                <a:latin typeface="Arial Black" panose="020B0A04020102020204" pitchFamily="34" charset="0"/>
                <a:cs typeface="Times New Roman" panose="02020603050405020304" pitchFamily="18" charset="0"/>
              </a:rPr>
              <a:t>Brees</a:t>
            </a:r>
            <a:r>
              <a:rPr lang="en-US" sz="1600" dirty="0">
                <a:latin typeface="Arial Black" panose="020B0A04020102020204" pitchFamily="34" charset="0"/>
                <a:cs typeface="Times New Roman" panose="02020603050405020304" pitchFamily="18" charset="0"/>
              </a:rPr>
              <a:t>, watching the brand's Big Game TV spot, discovering new guacamole recipes, and also purchasing avocados directly at the many shoppable touchpoints across the experience. House of Goodness visitors will also enter a sweepstakes for a chance to win their very own "House of Goodness" with a $100k smart home makeover.</a:t>
            </a:r>
          </a:p>
          <a:p>
            <a:pPr marL="0" indent="0" algn="just">
              <a:spcAft>
                <a:spcPts val="400"/>
              </a:spcAft>
              <a:buNone/>
            </a:pPr>
            <a:endParaRPr lang="es-MX" sz="1750" dirty="0">
              <a:latin typeface="Avenir Next LT Pro" panose="020B0504020202020204" pitchFamily="34"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1C5A9461-A82F-B543-3CEF-D5E50FF76E6C}"/>
              </a:ext>
            </a:extLst>
          </p:cNvPr>
          <p:cNvSpPr txBox="1">
            <a:spLocks/>
          </p:cNvSpPr>
          <p:nvPr/>
        </p:nvSpPr>
        <p:spPr>
          <a:xfrm>
            <a:off x="3931921" y="5806363"/>
            <a:ext cx="7421879" cy="8571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u="sng" dirty="0">
                <a:solidFill>
                  <a:srgbClr val="0070C0"/>
                </a:solidFill>
                <a:latin typeface="Arial Black" panose="020B0A04020102020204" pitchFamily="34" charset="0"/>
                <a:cs typeface="Times New Roman" panose="02020603050405020304" pitchFamily="18" charset="0"/>
              </a:rPr>
              <a:t>Metrics</a:t>
            </a:r>
            <a:r>
              <a:rPr lang="en-US" sz="1600" dirty="0">
                <a:latin typeface="Arial Black" panose="020B0A04020102020204" pitchFamily="34" charset="0"/>
                <a:cs typeface="Times New Roman" panose="02020603050405020304" pitchFamily="18" charset="0"/>
              </a:rPr>
              <a:t>:  Brand awareness, Customer              </a:t>
            </a:r>
          </a:p>
          <a:p>
            <a:pPr marL="0" indent="0">
              <a:lnSpc>
                <a:spcPct val="100000"/>
              </a:lnSpc>
              <a:spcBef>
                <a:spcPts val="0"/>
              </a:spcBef>
              <a:buFont typeface="Arial" panose="020B0604020202020204" pitchFamily="34" charset="0"/>
              <a:buNone/>
            </a:pPr>
            <a:r>
              <a:rPr lang="en-US" sz="1600" dirty="0">
                <a:latin typeface="Arial Black" panose="020B0A04020102020204" pitchFamily="34" charset="0"/>
                <a:cs typeface="Times New Roman" panose="02020603050405020304" pitchFamily="18" charset="0"/>
              </a:rPr>
              <a:t>                Engagement, Purchase Intent, </a:t>
            </a:r>
          </a:p>
          <a:p>
            <a:pPr marL="0" indent="0">
              <a:lnSpc>
                <a:spcPct val="100000"/>
              </a:lnSpc>
              <a:spcBef>
                <a:spcPts val="0"/>
              </a:spcBef>
              <a:buFont typeface="Arial" panose="020B0604020202020204" pitchFamily="34" charset="0"/>
              <a:buNone/>
            </a:pPr>
            <a:r>
              <a:rPr lang="en-US" sz="1600" dirty="0">
                <a:latin typeface="Arial Black" panose="020B0A04020102020204" pitchFamily="34" charset="0"/>
                <a:cs typeface="Times New Roman" panose="02020603050405020304" pitchFamily="18" charset="0"/>
              </a:rPr>
              <a:t>                Brand Impressions.</a:t>
            </a:r>
            <a:endParaRPr lang="es-MX" sz="1400" dirty="0">
              <a:latin typeface="Arial Black" panose="020B0A0402010202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DD85689-8056-D9D4-CCC6-D15DEDC99BA6}"/>
              </a:ext>
            </a:extLst>
          </p:cNvPr>
          <p:cNvPicPr>
            <a:picLocks noChangeAspect="1"/>
          </p:cNvPicPr>
          <p:nvPr/>
        </p:nvPicPr>
        <p:blipFill>
          <a:blip r:embed="rId2"/>
          <a:stretch>
            <a:fillRect/>
          </a:stretch>
        </p:blipFill>
        <p:spPr>
          <a:xfrm>
            <a:off x="381003" y="1842628"/>
            <a:ext cx="3276598" cy="3616882"/>
          </a:xfrm>
          <a:prstGeom prst="rect">
            <a:avLst/>
          </a:prstGeom>
        </p:spPr>
      </p:pic>
    </p:spTree>
    <p:extLst>
      <p:ext uri="{BB962C8B-B14F-4D97-AF65-F5344CB8AC3E}">
        <p14:creationId xmlns:p14="http://schemas.microsoft.com/office/powerpoint/2010/main" val="17364150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1474</TotalTime>
  <Words>1529</Words>
  <Application>Microsoft Office PowerPoint</Application>
  <PresentationFormat>Grand écran</PresentationFormat>
  <Paragraphs>142</Paragraphs>
  <Slides>14</Slides>
  <Notes>10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14</vt:i4>
      </vt:variant>
    </vt:vector>
  </HeadingPairs>
  <TitlesOfParts>
    <vt:vector size="22" baseType="lpstr">
      <vt:lpstr>Arial</vt:lpstr>
      <vt:lpstr>Arial Black</vt:lpstr>
      <vt:lpstr>Avenir Next LT Pro</vt:lpstr>
      <vt:lpstr>Calibri</vt:lpstr>
      <vt:lpstr>Calibri Light</vt:lpstr>
      <vt:lpstr>Congenial Black</vt:lpstr>
      <vt:lpstr>Wingdings</vt:lpstr>
      <vt:lpstr>Tema de Office</vt:lpstr>
      <vt:lpstr>Présentation PowerPoint</vt:lpstr>
      <vt:lpstr>Agenda</vt:lpstr>
      <vt:lpstr>1. Introduction</vt:lpstr>
      <vt:lpstr>2. Developing a  Theoretical Framework</vt:lpstr>
      <vt:lpstr>Brand-building Models</vt:lpstr>
      <vt:lpstr>New Immersive Technologies  &amp; Creative Brand Communications</vt:lpstr>
      <vt:lpstr>New Immersive Technologies  &amp; Creative Brand Communications</vt:lpstr>
      <vt:lpstr>3. Methodology</vt:lpstr>
      <vt:lpstr>Case Study 1: Avocados from Mexico (AFM)</vt:lpstr>
      <vt:lpstr>Case Study 2: Tequila Patrón</vt:lpstr>
      <vt:lpstr>Immersive Virtual Reality La Hacienda Patrón</vt:lpstr>
      <vt:lpstr>Case Study 3: Volvo</vt:lpstr>
      <vt:lpstr>4. Main Contributions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Alma Elena Mateos Ruiz</dc:creator>
  <cp:lastModifiedBy> Dr. Silvia Cacho-Elizondo</cp:lastModifiedBy>
  <cp:revision>13</cp:revision>
  <dcterms:created xsi:type="dcterms:W3CDTF">2022-07-25T17:27:12Z</dcterms:created>
  <dcterms:modified xsi:type="dcterms:W3CDTF">2022-10-12T06:32:58Z</dcterms:modified>
</cp:coreProperties>
</file>